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25"/>
  </p:notesMasterIdLst>
  <p:sldIdLst>
    <p:sldId id="256" r:id="rId2"/>
    <p:sldId id="258" r:id="rId3"/>
    <p:sldId id="259" r:id="rId4"/>
    <p:sldId id="260" r:id="rId5"/>
    <p:sldId id="261" r:id="rId6"/>
    <p:sldId id="277" r:id="rId7"/>
    <p:sldId id="278" r:id="rId8"/>
    <p:sldId id="279" r:id="rId9"/>
    <p:sldId id="280" r:id="rId10"/>
    <p:sldId id="263" r:id="rId11"/>
    <p:sldId id="264" r:id="rId12"/>
    <p:sldId id="267" r:id="rId13"/>
    <p:sldId id="268" r:id="rId14"/>
    <p:sldId id="269" r:id="rId15"/>
    <p:sldId id="270" r:id="rId16"/>
    <p:sldId id="265" r:id="rId17"/>
    <p:sldId id="271" r:id="rId18"/>
    <p:sldId id="272" r:id="rId19"/>
    <p:sldId id="273" r:id="rId20"/>
    <p:sldId id="274" r:id="rId21"/>
    <p:sldId id="266" r:id="rId22"/>
    <p:sldId id="275" r:id="rId23"/>
    <p:sldId id="276"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zione predefinita" id="{D3AAF8EF-10D0-47D6-9BA6-E45597459BBB}">
          <p14:sldIdLst>
            <p14:sldId id="256"/>
            <p14:sldId id="258"/>
            <p14:sldId id="259"/>
            <p14:sldId id="260"/>
            <p14:sldId id="261"/>
            <p14:sldId id="277"/>
            <p14:sldId id="278"/>
            <p14:sldId id="279"/>
            <p14:sldId id="280"/>
            <p14:sldId id="263"/>
            <p14:sldId id="264"/>
            <p14:sldId id="267"/>
            <p14:sldId id="268"/>
            <p14:sldId id="269"/>
            <p14:sldId id="270"/>
            <p14:sldId id="265"/>
            <p14:sldId id="271"/>
            <p14:sldId id="272"/>
            <p14:sldId id="273"/>
            <p14:sldId id="274"/>
            <p14:sldId id="266"/>
            <p14:sldId id="275"/>
            <p14:sldId id="27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75D5006-C468-4C87-BE59-080023FA09C6}" v="21" dt="2023-01-08T11:03:21.149"/>
    <p1510:client id="{ABC6307B-B60B-454A-976B-DDCE970DFD28}" v="1" dt="2023-01-08T14:14:07.869"/>
  </p1510:revLst>
</p1510:revInfo>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21" autoAdjust="0"/>
    <p:restoredTop sz="71895" autoAdjust="0"/>
  </p:normalViewPr>
  <p:slideViewPr>
    <p:cSldViewPr snapToGrid="0">
      <p:cViewPr varScale="1">
        <p:scale>
          <a:sx n="59" d="100"/>
          <a:sy n="59" d="100"/>
        </p:scale>
        <p:origin x="1613" y="62"/>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ilvia Pala" userId="f0133cc1-7ddc-4617-95f3-a1b241401a99" providerId="ADAL" clId="{ABC6307B-B60B-454A-976B-DDCE970DFD28}"/>
    <pc:docChg chg="custSel modSld">
      <pc:chgData name="Silvia Pala" userId="f0133cc1-7ddc-4617-95f3-a1b241401a99" providerId="ADAL" clId="{ABC6307B-B60B-454A-976B-DDCE970DFD28}" dt="2023-01-08T15:03:27.659" v="123" actId="6549"/>
      <pc:docMkLst>
        <pc:docMk/>
      </pc:docMkLst>
      <pc:sldChg chg="modNotesTx">
        <pc:chgData name="Silvia Pala" userId="f0133cc1-7ddc-4617-95f3-a1b241401a99" providerId="ADAL" clId="{ABC6307B-B60B-454A-976B-DDCE970DFD28}" dt="2023-01-08T14:43:40.940" v="12" actId="255"/>
        <pc:sldMkLst>
          <pc:docMk/>
          <pc:sldMk cId="2387966906" sldId="261"/>
        </pc:sldMkLst>
      </pc:sldChg>
      <pc:sldChg chg="modNotesTx">
        <pc:chgData name="Silvia Pala" userId="f0133cc1-7ddc-4617-95f3-a1b241401a99" providerId="ADAL" clId="{ABC6307B-B60B-454A-976B-DDCE970DFD28}" dt="2023-01-08T14:57:36.039" v="119" actId="20577"/>
        <pc:sldMkLst>
          <pc:docMk/>
          <pc:sldMk cId="616837162" sldId="263"/>
        </pc:sldMkLst>
      </pc:sldChg>
      <pc:sldChg chg="modNotesTx">
        <pc:chgData name="Silvia Pala" userId="f0133cc1-7ddc-4617-95f3-a1b241401a99" providerId="ADAL" clId="{ABC6307B-B60B-454A-976B-DDCE970DFD28}" dt="2023-01-08T15:03:27.659" v="123" actId="6549"/>
        <pc:sldMkLst>
          <pc:docMk/>
          <pc:sldMk cId="2346385826" sldId="276"/>
        </pc:sldMkLst>
      </pc:sldChg>
      <pc:sldChg chg="modNotesTx">
        <pc:chgData name="Silvia Pala" userId="f0133cc1-7ddc-4617-95f3-a1b241401a99" providerId="ADAL" clId="{ABC6307B-B60B-454A-976B-DDCE970DFD28}" dt="2023-01-08T14:44:41.579" v="14" actId="20577"/>
        <pc:sldMkLst>
          <pc:docMk/>
          <pc:sldMk cId="1558746304" sldId="277"/>
        </pc:sldMkLst>
      </pc:sldChg>
      <pc:sldChg chg="modNotesTx">
        <pc:chgData name="Silvia Pala" userId="f0133cc1-7ddc-4617-95f3-a1b241401a99" providerId="ADAL" clId="{ABC6307B-B60B-454A-976B-DDCE970DFD28}" dt="2023-01-08T14:45:23.199" v="58" actId="20577"/>
        <pc:sldMkLst>
          <pc:docMk/>
          <pc:sldMk cId="1096830046" sldId="278"/>
        </pc:sldMkLst>
      </pc:sldChg>
      <pc:sldChg chg="modNotesTx">
        <pc:chgData name="Silvia Pala" userId="f0133cc1-7ddc-4617-95f3-a1b241401a99" providerId="ADAL" clId="{ABC6307B-B60B-454A-976B-DDCE970DFD28}" dt="2023-01-08T14:46:27.215" v="65" actId="20577"/>
        <pc:sldMkLst>
          <pc:docMk/>
          <pc:sldMk cId="3969320904" sldId="279"/>
        </pc:sldMkLst>
      </pc:sldChg>
      <pc:sldChg chg="modSp">
        <pc:chgData name="Silvia Pala" userId="f0133cc1-7ddc-4617-95f3-a1b241401a99" providerId="ADAL" clId="{ABC6307B-B60B-454A-976B-DDCE970DFD28}" dt="2023-01-08T14:14:07.868" v="0" actId="207"/>
        <pc:sldMkLst>
          <pc:docMk/>
          <pc:sldMk cId="3042670274" sldId="280"/>
        </pc:sldMkLst>
        <pc:graphicFrameChg chg="mod">
          <ac:chgData name="Silvia Pala" userId="f0133cc1-7ddc-4617-95f3-a1b241401a99" providerId="ADAL" clId="{ABC6307B-B60B-454A-976B-DDCE970DFD28}" dt="2023-01-08T14:14:07.868" v="0" actId="207"/>
          <ac:graphicFrameMkLst>
            <pc:docMk/>
            <pc:sldMk cId="3042670274" sldId="280"/>
            <ac:graphicFrameMk id="10" creationId="{743E8DD0-DB6E-DFBF-6778-5B645EA477D7}"/>
          </ac:graphicFrameMkLst>
        </pc:graphicFrameChg>
      </pc:sldChg>
    </pc:docChg>
  </pc:docChgLst>
  <pc:docChgLst>
    <pc:chgData name="Silvia Pala" userId="f0133cc1-7ddc-4617-95f3-a1b241401a99" providerId="ADAL" clId="{975D5006-C468-4C87-BE59-080023FA09C6}"/>
    <pc:docChg chg="undo redo custSel addSld delSld modSld modSection">
      <pc:chgData name="Silvia Pala" userId="f0133cc1-7ddc-4617-95f3-a1b241401a99" providerId="ADAL" clId="{975D5006-C468-4C87-BE59-080023FA09C6}" dt="2023-01-08T11:13:26.308" v="174"/>
      <pc:docMkLst>
        <pc:docMk/>
      </pc:docMkLst>
      <pc:sldChg chg="addSp delSp modSp mod">
        <pc:chgData name="Silvia Pala" userId="f0133cc1-7ddc-4617-95f3-a1b241401a99" providerId="ADAL" clId="{975D5006-C468-4C87-BE59-080023FA09C6}" dt="2023-01-08T10:58:33.499" v="15" actId="931"/>
        <pc:sldMkLst>
          <pc:docMk/>
          <pc:sldMk cId="3911354443" sldId="258"/>
        </pc:sldMkLst>
        <pc:spChg chg="add del mod">
          <ac:chgData name="Silvia Pala" userId="f0133cc1-7ddc-4617-95f3-a1b241401a99" providerId="ADAL" clId="{975D5006-C468-4C87-BE59-080023FA09C6}" dt="2023-01-08T10:58:33.499" v="15" actId="931"/>
          <ac:spMkLst>
            <pc:docMk/>
            <pc:sldMk cId="3911354443" sldId="258"/>
            <ac:spMk id="7" creationId="{4D9862F3-80C6-0AAD-913B-871A00A280ED}"/>
          </ac:spMkLst>
        </pc:spChg>
        <pc:picChg chg="del">
          <ac:chgData name="Silvia Pala" userId="f0133cc1-7ddc-4617-95f3-a1b241401a99" providerId="ADAL" clId="{975D5006-C468-4C87-BE59-080023FA09C6}" dt="2023-01-08T10:56:12.878" v="0" actId="478"/>
          <ac:picMkLst>
            <pc:docMk/>
            <pc:sldMk cId="3911354443" sldId="258"/>
            <ac:picMk id="6" creationId="{17211509-AD95-BFEB-81A9-2C0915E92F68}"/>
          </ac:picMkLst>
        </pc:picChg>
        <pc:picChg chg="add del mod">
          <ac:chgData name="Silvia Pala" userId="f0133cc1-7ddc-4617-95f3-a1b241401a99" providerId="ADAL" clId="{975D5006-C468-4C87-BE59-080023FA09C6}" dt="2023-01-08T10:56:15.228" v="2"/>
          <ac:picMkLst>
            <pc:docMk/>
            <pc:sldMk cId="3911354443" sldId="258"/>
            <ac:picMk id="8" creationId="{B465C2E2-676A-BDEC-46E9-4B8FEA20B26D}"/>
          </ac:picMkLst>
        </pc:picChg>
        <pc:picChg chg="add del mod">
          <ac:chgData name="Silvia Pala" userId="f0133cc1-7ddc-4617-95f3-a1b241401a99" providerId="ADAL" clId="{975D5006-C468-4C87-BE59-080023FA09C6}" dt="2023-01-08T10:57:46.746" v="13"/>
          <ac:picMkLst>
            <pc:docMk/>
            <pc:sldMk cId="3911354443" sldId="258"/>
            <ac:picMk id="9" creationId="{8796EEE0-57AA-79B5-63EB-FC3CBCC9E2C0}"/>
          </ac:picMkLst>
        </pc:picChg>
        <pc:picChg chg="add mod">
          <ac:chgData name="Silvia Pala" userId="f0133cc1-7ddc-4617-95f3-a1b241401a99" providerId="ADAL" clId="{975D5006-C468-4C87-BE59-080023FA09C6}" dt="2023-01-08T10:58:33.499" v="15" actId="931"/>
          <ac:picMkLst>
            <pc:docMk/>
            <pc:sldMk cId="3911354443" sldId="258"/>
            <ac:picMk id="11" creationId="{CE09D45D-A60B-E120-93A0-6A8532D884E6}"/>
          </ac:picMkLst>
        </pc:picChg>
      </pc:sldChg>
      <pc:sldChg chg="addSp delSp modSp mod">
        <pc:chgData name="Silvia Pala" userId="f0133cc1-7ddc-4617-95f3-a1b241401a99" providerId="ADAL" clId="{975D5006-C468-4C87-BE59-080023FA09C6}" dt="2023-01-08T10:58:42.378" v="17" actId="931"/>
        <pc:sldMkLst>
          <pc:docMk/>
          <pc:sldMk cId="3615513092" sldId="259"/>
        </pc:sldMkLst>
        <pc:spChg chg="add del mod">
          <ac:chgData name="Silvia Pala" userId="f0133cc1-7ddc-4617-95f3-a1b241401a99" providerId="ADAL" clId="{975D5006-C468-4C87-BE59-080023FA09C6}" dt="2023-01-08T10:57:45.728" v="11" actId="478"/>
          <ac:spMkLst>
            <pc:docMk/>
            <pc:sldMk cId="3615513092" sldId="259"/>
            <ac:spMk id="7" creationId="{32208A82-2522-85A0-0A47-1E4DCD491BB4}"/>
          </ac:spMkLst>
        </pc:spChg>
        <pc:spChg chg="add del mod">
          <ac:chgData name="Silvia Pala" userId="f0133cc1-7ddc-4617-95f3-a1b241401a99" providerId="ADAL" clId="{975D5006-C468-4C87-BE59-080023FA09C6}" dt="2023-01-08T10:58:42.378" v="17" actId="931"/>
          <ac:spMkLst>
            <pc:docMk/>
            <pc:sldMk cId="3615513092" sldId="259"/>
            <ac:spMk id="11" creationId="{9704A0EB-91CC-4287-C8E1-AB7F5E5B0F5F}"/>
          </ac:spMkLst>
        </pc:spChg>
        <pc:picChg chg="add del">
          <ac:chgData name="Silvia Pala" userId="f0133cc1-7ddc-4617-95f3-a1b241401a99" providerId="ADAL" clId="{975D5006-C468-4C87-BE59-080023FA09C6}" dt="2023-01-08T10:58:38.431" v="16" actId="478"/>
          <ac:picMkLst>
            <pc:docMk/>
            <pc:sldMk cId="3615513092" sldId="259"/>
            <ac:picMk id="8" creationId="{2D874399-DC43-3F8B-E8ED-9211C2BEAAFE}"/>
          </ac:picMkLst>
        </pc:picChg>
        <pc:picChg chg="add del mod">
          <ac:chgData name="Silvia Pala" userId="f0133cc1-7ddc-4617-95f3-a1b241401a99" providerId="ADAL" clId="{975D5006-C468-4C87-BE59-080023FA09C6}" dt="2023-01-08T10:57:36.823" v="10"/>
          <ac:picMkLst>
            <pc:docMk/>
            <pc:sldMk cId="3615513092" sldId="259"/>
            <ac:picMk id="9" creationId="{AA2E8D1A-AF2E-986B-80AD-24B80E41F160}"/>
          </ac:picMkLst>
        </pc:picChg>
        <pc:picChg chg="add mod">
          <ac:chgData name="Silvia Pala" userId="f0133cc1-7ddc-4617-95f3-a1b241401a99" providerId="ADAL" clId="{975D5006-C468-4C87-BE59-080023FA09C6}" dt="2023-01-08T10:58:42.378" v="17" actId="931"/>
          <ac:picMkLst>
            <pc:docMk/>
            <pc:sldMk cId="3615513092" sldId="259"/>
            <ac:picMk id="13" creationId="{C8CCC050-5AFB-1999-70D3-00B0302C6997}"/>
          </ac:picMkLst>
        </pc:picChg>
      </pc:sldChg>
      <pc:sldChg chg="addSp delSp modSp mod">
        <pc:chgData name="Silvia Pala" userId="f0133cc1-7ddc-4617-95f3-a1b241401a99" providerId="ADAL" clId="{975D5006-C468-4C87-BE59-080023FA09C6}" dt="2023-01-08T10:58:56.321" v="23" actId="931"/>
        <pc:sldMkLst>
          <pc:docMk/>
          <pc:sldMk cId="1534762651" sldId="260"/>
        </pc:sldMkLst>
        <pc:spChg chg="add del mod">
          <ac:chgData name="Silvia Pala" userId="f0133cc1-7ddc-4617-95f3-a1b241401a99" providerId="ADAL" clId="{975D5006-C468-4C87-BE59-080023FA09C6}" dt="2023-01-08T10:58:56.321" v="23" actId="931"/>
          <ac:spMkLst>
            <pc:docMk/>
            <pc:sldMk cId="1534762651" sldId="260"/>
            <ac:spMk id="7" creationId="{62886CB9-EA41-2D29-9CD0-2DC75E49554D}"/>
          </ac:spMkLst>
        </pc:spChg>
        <pc:picChg chg="add del">
          <ac:chgData name="Silvia Pala" userId="f0133cc1-7ddc-4617-95f3-a1b241401a99" providerId="ADAL" clId="{975D5006-C468-4C87-BE59-080023FA09C6}" dt="2023-01-08T10:58:55.826" v="22" actId="478"/>
          <ac:picMkLst>
            <pc:docMk/>
            <pc:sldMk cId="1534762651" sldId="260"/>
            <ac:picMk id="9" creationId="{6FB0A883-A577-92E1-A62C-0B5DBE5BDC26}"/>
          </ac:picMkLst>
        </pc:picChg>
        <pc:picChg chg="add del mod">
          <ac:chgData name="Silvia Pala" userId="f0133cc1-7ddc-4617-95f3-a1b241401a99" providerId="ADAL" clId="{975D5006-C468-4C87-BE59-080023FA09C6}" dt="2023-01-08T10:58:56.321" v="23" actId="931"/>
          <ac:picMkLst>
            <pc:docMk/>
            <pc:sldMk cId="1534762651" sldId="260"/>
            <ac:picMk id="10" creationId="{F6A17CBD-D565-67FB-F228-C9A7793A2300}"/>
          </ac:picMkLst>
        </pc:picChg>
      </pc:sldChg>
      <pc:sldChg chg="addSp delSp modSp mod modNotesTx">
        <pc:chgData name="Silvia Pala" userId="f0133cc1-7ddc-4617-95f3-a1b241401a99" providerId="ADAL" clId="{975D5006-C468-4C87-BE59-080023FA09C6}" dt="2023-01-08T11:06:37.562" v="74"/>
        <pc:sldMkLst>
          <pc:docMk/>
          <pc:sldMk cId="2387966906" sldId="261"/>
        </pc:sldMkLst>
        <pc:spChg chg="mod">
          <ac:chgData name="Silvia Pala" userId="f0133cc1-7ddc-4617-95f3-a1b241401a99" providerId="ADAL" clId="{975D5006-C468-4C87-BE59-080023FA09C6}" dt="2023-01-08T10:59:22.260" v="29"/>
          <ac:spMkLst>
            <pc:docMk/>
            <pc:sldMk cId="2387966906" sldId="261"/>
            <ac:spMk id="3" creationId="{4429ADE6-6702-82AE-AFC1-57D895FE0CA6}"/>
          </ac:spMkLst>
        </pc:spChg>
        <pc:spChg chg="del">
          <ac:chgData name="Silvia Pala" userId="f0133cc1-7ddc-4617-95f3-a1b241401a99" providerId="ADAL" clId="{975D5006-C468-4C87-BE59-080023FA09C6}" dt="2023-01-08T10:59:26.875" v="30" actId="931"/>
          <ac:spMkLst>
            <pc:docMk/>
            <pc:sldMk cId="2387966906" sldId="261"/>
            <ac:spMk id="4" creationId="{4C93EBE2-40A8-4A58-A662-B832B6C8394B}"/>
          </ac:spMkLst>
        </pc:spChg>
        <pc:picChg chg="add mod">
          <ac:chgData name="Silvia Pala" userId="f0133cc1-7ddc-4617-95f3-a1b241401a99" providerId="ADAL" clId="{975D5006-C468-4C87-BE59-080023FA09C6}" dt="2023-01-08T10:59:26.875" v="30" actId="931"/>
          <ac:picMkLst>
            <pc:docMk/>
            <pc:sldMk cId="2387966906" sldId="261"/>
            <ac:picMk id="8" creationId="{CF6188ED-1278-54CF-A5F1-B9761B068A1B}"/>
          </ac:picMkLst>
        </pc:picChg>
      </pc:sldChg>
      <pc:sldChg chg="modSp del mod">
        <pc:chgData name="Silvia Pala" userId="f0133cc1-7ddc-4617-95f3-a1b241401a99" providerId="ADAL" clId="{975D5006-C468-4C87-BE59-080023FA09C6}" dt="2023-01-08T11:02:58.601" v="63" actId="2696"/>
        <pc:sldMkLst>
          <pc:docMk/>
          <pc:sldMk cId="3068952288" sldId="262"/>
        </pc:sldMkLst>
        <pc:spChg chg="mod">
          <ac:chgData name="Silvia Pala" userId="f0133cc1-7ddc-4617-95f3-a1b241401a99" providerId="ADAL" clId="{975D5006-C468-4C87-BE59-080023FA09C6}" dt="2023-01-08T11:01:55.013" v="61"/>
          <ac:spMkLst>
            <pc:docMk/>
            <pc:sldMk cId="3068952288" sldId="262"/>
            <ac:spMk id="7" creationId="{A0313898-B5E6-FD16-BB64-5BEEB3FDD8E3}"/>
          </ac:spMkLst>
        </pc:spChg>
      </pc:sldChg>
      <pc:sldChg chg="addSp delSp modSp mod modNotesTx">
        <pc:chgData name="Silvia Pala" userId="f0133cc1-7ddc-4617-95f3-a1b241401a99" providerId="ADAL" clId="{975D5006-C468-4C87-BE59-080023FA09C6}" dt="2023-01-08T11:13:26.308" v="174"/>
        <pc:sldMkLst>
          <pc:docMk/>
          <pc:sldMk cId="616837162" sldId="263"/>
        </pc:sldMkLst>
        <pc:spChg chg="mod">
          <ac:chgData name="Silvia Pala" userId="f0133cc1-7ddc-4617-95f3-a1b241401a99" providerId="ADAL" clId="{975D5006-C468-4C87-BE59-080023FA09C6}" dt="2023-01-08T11:03:37.033" v="73"/>
          <ac:spMkLst>
            <pc:docMk/>
            <pc:sldMk cId="616837162" sldId="263"/>
            <ac:spMk id="6" creationId="{C80072F3-5290-A1B1-74E4-ED69C98F86D4}"/>
          </ac:spMkLst>
        </pc:spChg>
        <pc:spChg chg="del">
          <ac:chgData name="Silvia Pala" userId="f0133cc1-7ddc-4617-95f3-a1b241401a99" providerId="ADAL" clId="{975D5006-C468-4C87-BE59-080023FA09C6}" dt="2023-01-08T11:03:21.148" v="64" actId="931"/>
          <ac:spMkLst>
            <pc:docMk/>
            <pc:sldMk cId="616837162" sldId="263"/>
            <ac:spMk id="7" creationId="{FB17A5B1-AB93-562A-4D11-91DBC37948BD}"/>
          </ac:spMkLst>
        </pc:spChg>
        <pc:picChg chg="add mod">
          <ac:chgData name="Silvia Pala" userId="f0133cc1-7ddc-4617-95f3-a1b241401a99" providerId="ADAL" clId="{975D5006-C468-4C87-BE59-080023FA09C6}" dt="2023-01-08T11:03:21.148" v="64" actId="931"/>
          <ac:picMkLst>
            <pc:docMk/>
            <pc:sldMk cId="616837162" sldId="263"/>
            <ac:picMk id="8" creationId="{43198BAC-220D-DD09-F3DB-9406186A8EC8}"/>
          </ac:picMkLst>
        </pc:picChg>
      </pc:sldChg>
      <pc:sldChg chg="addSp delSp modSp new mod modNotesTx">
        <pc:chgData name="Silvia Pala" userId="f0133cc1-7ddc-4617-95f3-a1b241401a99" providerId="ADAL" clId="{975D5006-C468-4C87-BE59-080023FA09C6}" dt="2023-01-08T11:08:25.978" v="89" actId="6549"/>
        <pc:sldMkLst>
          <pc:docMk/>
          <pc:sldMk cId="1558746304" sldId="277"/>
        </pc:sldMkLst>
        <pc:spChg chg="mod">
          <ac:chgData name="Silvia Pala" userId="f0133cc1-7ddc-4617-95f3-a1b241401a99" providerId="ADAL" clId="{975D5006-C468-4C87-BE59-080023FA09C6}" dt="2023-01-08T10:59:56.479" v="34"/>
          <ac:spMkLst>
            <pc:docMk/>
            <pc:sldMk cId="1558746304" sldId="277"/>
            <ac:spMk id="2" creationId="{753ACD45-6D6E-556F-333D-758BA49DA1FC}"/>
          </ac:spMkLst>
        </pc:spChg>
        <pc:spChg chg="mod">
          <ac:chgData name="Silvia Pala" userId="f0133cc1-7ddc-4617-95f3-a1b241401a99" providerId="ADAL" clId="{975D5006-C468-4C87-BE59-080023FA09C6}" dt="2023-01-08T11:00:07.312" v="40"/>
          <ac:spMkLst>
            <pc:docMk/>
            <pc:sldMk cId="1558746304" sldId="277"/>
            <ac:spMk id="3" creationId="{4DF379E8-FA39-1A40-9F2C-B1941B5120BF}"/>
          </ac:spMkLst>
        </pc:spChg>
        <pc:spChg chg="del">
          <ac:chgData name="Silvia Pala" userId="f0133cc1-7ddc-4617-95f3-a1b241401a99" providerId="ADAL" clId="{975D5006-C468-4C87-BE59-080023FA09C6}" dt="2023-01-08T11:00:10.918" v="41" actId="931"/>
          <ac:spMkLst>
            <pc:docMk/>
            <pc:sldMk cId="1558746304" sldId="277"/>
            <ac:spMk id="4" creationId="{A9C69C13-A888-FEFF-A79C-2453546B3C45}"/>
          </ac:spMkLst>
        </pc:spChg>
        <pc:spChg chg="add mod">
          <ac:chgData name="Silvia Pala" userId="f0133cc1-7ddc-4617-95f3-a1b241401a99" providerId="ADAL" clId="{975D5006-C468-4C87-BE59-080023FA09C6}" dt="2023-01-08T11:01:21.881" v="56"/>
          <ac:spMkLst>
            <pc:docMk/>
            <pc:sldMk cId="1558746304" sldId="277"/>
            <ac:spMk id="9" creationId="{1A04150A-EB00-5B60-E29B-1EFEB72836AF}"/>
          </ac:spMkLst>
        </pc:spChg>
        <pc:spChg chg="add mod">
          <ac:chgData name="Silvia Pala" userId="f0133cc1-7ddc-4617-95f3-a1b241401a99" providerId="ADAL" clId="{975D5006-C468-4C87-BE59-080023FA09C6}" dt="2023-01-08T11:01:27.461" v="57"/>
          <ac:spMkLst>
            <pc:docMk/>
            <pc:sldMk cId="1558746304" sldId="277"/>
            <ac:spMk id="10" creationId="{6C436A95-5C2C-69A9-3434-0159EFC9F482}"/>
          </ac:spMkLst>
        </pc:spChg>
        <pc:picChg chg="add mod">
          <ac:chgData name="Silvia Pala" userId="f0133cc1-7ddc-4617-95f3-a1b241401a99" providerId="ADAL" clId="{975D5006-C468-4C87-BE59-080023FA09C6}" dt="2023-01-08T11:00:10.918" v="41" actId="931"/>
          <ac:picMkLst>
            <pc:docMk/>
            <pc:sldMk cId="1558746304" sldId="277"/>
            <ac:picMk id="8" creationId="{87927922-E091-C242-ABBB-23F3E44BC598}"/>
          </ac:picMkLst>
        </pc:picChg>
      </pc:sldChg>
      <pc:sldChg chg="addSp delSp modSp new mod modNotesTx">
        <pc:chgData name="Silvia Pala" userId="f0133cc1-7ddc-4617-95f3-a1b241401a99" providerId="ADAL" clId="{975D5006-C468-4C87-BE59-080023FA09C6}" dt="2023-01-08T11:09:05.177" v="105" actId="20577"/>
        <pc:sldMkLst>
          <pc:docMk/>
          <pc:sldMk cId="1096830046" sldId="278"/>
        </pc:sldMkLst>
        <pc:spChg chg="mod">
          <ac:chgData name="Silvia Pala" userId="f0133cc1-7ddc-4617-95f3-a1b241401a99" providerId="ADAL" clId="{975D5006-C468-4C87-BE59-080023FA09C6}" dt="2023-01-08T11:00:26.157" v="42"/>
          <ac:spMkLst>
            <pc:docMk/>
            <pc:sldMk cId="1096830046" sldId="278"/>
            <ac:spMk id="2" creationId="{68EF1E5A-F773-6A66-504B-580317F0E63F}"/>
          </ac:spMkLst>
        </pc:spChg>
        <pc:spChg chg="mod">
          <ac:chgData name="Silvia Pala" userId="f0133cc1-7ddc-4617-95f3-a1b241401a99" providerId="ADAL" clId="{975D5006-C468-4C87-BE59-080023FA09C6}" dt="2023-01-08T11:00:34.607" v="48"/>
          <ac:spMkLst>
            <pc:docMk/>
            <pc:sldMk cId="1096830046" sldId="278"/>
            <ac:spMk id="3" creationId="{FE61EF2E-FEC5-560F-99CA-0CCFF8829AB9}"/>
          </ac:spMkLst>
        </pc:spChg>
        <pc:spChg chg="del">
          <ac:chgData name="Silvia Pala" userId="f0133cc1-7ddc-4617-95f3-a1b241401a99" providerId="ADAL" clId="{975D5006-C468-4C87-BE59-080023FA09C6}" dt="2023-01-08T11:00:38.199" v="49" actId="931"/>
          <ac:spMkLst>
            <pc:docMk/>
            <pc:sldMk cId="1096830046" sldId="278"/>
            <ac:spMk id="4" creationId="{F1B13351-C008-7948-22F2-77E131D3BA6F}"/>
          </ac:spMkLst>
        </pc:spChg>
        <pc:spChg chg="add mod">
          <ac:chgData name="Silvia Pala" userId="f0133cc1-7ddc-4617-95f3-a1b241401a99" providerId="ADAL" clId="{975D5006-C468-4C87-BE59-080023FA09C6}" dt="2023-01-08T11:01:35.783" v="58"/>
          <ac:spMkLst>
            <pc:docMk/>
            <pc:sldMk cId="1096830046" sldId="278"/>
            <ac:spMk id="9" creationId="{8AA4C4F1-0E93-33AF-7503-EA664C002A7A}"/>
          </ac:spMkLst>
        </pc:spChg>
        <pc:picChg chg="add mod">
          <ac:chgData name="Silvia Pala" userId="f0133cc1-7ddc-4617-95f3-a1b241401a99" providerId="ADAL" clId="{975D5006-C468-4C87-BE59-080023FA09C6}" dt="2023-01-08T11:00:38.199" v="49" actId="931"/>
          <ac:picMkLst>
            <pc:docMk/>
            <pc:sldMk cId="1096830046" sldId="278"/>
            <ac:picMk id="8" creationId="{1A95630B-A579-1532-7E8B-671FA452D04F}"/>
          </ac:picMkLst>
        </pc:picChg>
      </pc:sldChg>
      <pc:sldChg chg="addSp delSp modSp new mod modNotesTx">
        <pc:chgData name="Silvia Pala" userId="f0133cc1-7ddc-4617-95f3-a1b241401a99" providerId="ADAL" clId="{975D5006-C468-4C87-BE59-080023FA09C6}" dt="2023-01-08T11:09:56.922" v="172" actId="20577"/>
        <pc:sldMkLst>
          <pc:docMk/>
          <pc:sldMk cId="3969320904" sldId="279"/>
        </pc:sldMkLst>
        <pc:spChg chg="mod">
          <ac:chgData name="Silvia Pala" userId="f0133cc1-7ddc-4617-95f3-a1b241401a99" providerId="ADAL" clId="{975D5006-C468-4C87-BE59-080023FA09C6}" dt="2023-01-08T11:00:54.743" v="50"/>
          <ac:spMkLst>
            <pc:docMk/>
            <pc:sldMk cId="3969320904" sldId="279"/>
            <ac:spMk id="2" creationId="{127EF3C0-D906-1760-3D0C-D1E09730654E}"/>
          </ac:spMkLst>
        </pc:spChg>
        <pc:spChg chg="mod">
          <ac:chgData name="Silvia Pala" userId="f0133cc1-7ddc-4617-95f3-a1b241401a99" providerId="ADAL" clId="{975D5006-C468-4C87-BE59-080023FA09C6}" dt="2023-01-08T11:01:03.159" v="54"/>
          <ac:spMkLst>
            <pc:docMk/>
            <pc:sldMk cId="3969320904" sldId="279"/>
            <ac:spMk id="3" creationId="{59ED2035-E571-A4DE-C9F4-E5D4E911F3DE}"/>
          </ac:spMkLst>
        </pc:spChg>
        <pc:spChg chg="del">
          <ac:chgData name="Silvia Pala" userId="f0133cc1-7ddc-4617-95f3-a1b241401a99" providerId="ADAL" clId="{975D5006-C468-4C87-BE59-080023FA09C6}" dt="2023-01-08T11:01:07.546" v="55" actId="931"/>
          <ac:spMkLst>
            <pc:docMk/>
            <pc:sldMk cId="3969320904" sldId="279"/>
            <ac:spMk id="4" creationId="{801DA50A-E3E5-EC4E-A46B-B91EED9A9228}"/>
          </ac:spMkLst>
        </pc:spChg>
        <pc:spChg chg="add mod">
          <ac:chgData name="Silvia Pala" userId="f0133cc1-7ddc-4617-95f3-a1b241401a99" providerId="ADAL" clId="{975D5006-C468-4C87-BE59-080023FA09C6}" dt="2023-01-08T11:01:42.589" v="59"/>
          <ac:spMkLst>
            <pc:docMk/>
            <pc:sldMk cId="3969320904" sldId="279"/>
            <ac:spMk id="9" creationId="{98E60821-7849-FDA2-3BD8-1D23ED4E516E}"/>
          </ac:spMkLst>
        </pc:spChg>
        <pc:picChg chg="add mod">
          <ac:chgData name="Silvia Pala" userId="f0133cc1-7ddc-4617-95f3-a1b241401a99" providerId="ADAL" clId="{975D5006-C468-4C87-BE59-080023FA09C6}" dt="2023-01-08T11:01:07.546" v="55" actId="931"/>
          <ac:picMkLst>
            <pc:docMk/>
            <pc:sldMk cId="3969320904" sldId="279"/>
            <ac:picMk id="8" creationId="{1AB982F6-E6A5-A20B-186D-DEE0FFACE3F8}"/>
          </ac:picMkLst>
        </pc:picChg>
      </pc:sldChg>
      <pc:sldChg chg="add modNotesTx">
        <pc:chgData name="Silvia Pala" userId="f0133cc1-7ddc-4617-95f3-a1b241401a99" providerId="ADAL" clId="{975D5006-C468-4C87-BE59-080023FA09C6}" dt="2023-01-08T11:12:28.431" v="173"/>
        <pc:sldMkLst>
          <pc:docMk/>
          <pc:sldMk cId="3042670274" sldId="280"/>
        </pc:sldMkLst>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7206678769987194"/>
          <c:y val="7.4505226925323562E-2"/>
          <c:w val="0.77394078801874133"/>
          <c:h val="0.73954302479159129"/>
        </c:manualLayout>
      </c:layout>
      <c:barChart>
        <c:barDir val="bar"/>
        <c:grouping val="clustered"/>
        <c:varyColors val="0"/>
        <c:ser>
          <c:idx val="0"/>
          <c:order val="0"/>
          <c:tx>
            <c:strRef>
              <c:f>Foglio1!$B$1</c:f>
              <c:strCache>
                <c:ptCount val="1"/>
                <c:pt idx="0">
                  <c:v>Scenario peggiore</c:v>
                </c:pt>
              </c:strCache>
            </c:strRef>
          </c:tx>
          <c:spPr>
            <a:solidFill>
              <a:schemeClr val="accent4">
                <a:lumMod val="40000"/>
                <a:lumOff val="60000"/>
              </a:schemeClr>
            </a:solidFill>
            <a:ln>
              <a:noFill/>
            </a:ln>
            <a:effectLst/>
          </c:spPr>
          <c:invertIfNegative val="0"/>
          <c:cat>
            <c:strRef>
              <c:f>Foglio1!$A$2:$A$5</c:f>
              <c:strCache>
                <c:ptCount val="4"/>
                <c:pt idx="0">
                  <c:v>Velocità Totale</c:v>
                </c:pt>
                <c:pt idx="1">
                  <c:v>Cambio Anomalia</c:v>
                </c:pt>
                <c:pt idx="2">
                  <c:v>Bitangente</c:v>
                </c:pt>
                <c:pt idx="3">
                  <c:v>Cambio Piano</c:v>
                </c:pt>
              </c:strCache>
            </c:strRef>
          </c:cat>
          <c:val>
            <c:numRef>
              <c:f>Foglio1!$B$2:$B$5</c:f>
              <c:numCache>
                <c:formatCode>General</c:formatCode>
                <c:ptCount val="4"/>
                <c:pt idx="0">
                  <c:v>9.1510999999999996</c:v>
                </c:pt>
                <c:pt idx="1">
                  <c:v>2.8174999999999999</c:v>
                </c:pt>
                <c:pt idx="2">
                  <c:v>1.1500999999999999</c:v>
                </c:pt>
                <c:pt idx="3">
                  <c:v>5.9992999999999999</c:v>
                </c:pt>
              </c:numCache>
            </c:numRef>
          </c:val>
          <c:extLst>
            <c:ext xmlns:c16="http://schemas.microsoft.com/office/drawing/2014/chart" uri="{C3380CC4-5D6E-409C-BE32-E72D297353CC}">
              <c16:uniqueId val="{00000000-B679-4233-8531-1188095E1AAB}"/>
            </c:ext>
          </c:extLst>
        </c:ser>
        <c:ser>
          <c:idx val="1"/>
          <c:order val="1"/>
          <c:tx>
            <c:strRef>
              <c:f>Foglio1!$C$1</c:f>
              <c:strCache>
                <c:ptCount val="1"/>
                <c:pt idx="0">
                  <c:v>Standard Scelta</c:v>
                </c:pt>
              </c:strCache>
            </c:strRef>
          </c:tx>
          <c:spPr>
            <a:solidFill>
              <a:srgbClr val="FF0000"/>
            </a:solidFill>
            <a:ln>
              <a:noFill/>
            </a:ln>
            <a:effectLst/>
          </c:spPr>
          <c:invertIfNegative val="0"/>
          <c:cat>
            <c:strRef>
              <c:f>Foglio1!$A$2:$A$5</c:f>
              <c:strCache>
                <c:ptCount val="4"/>
                <c:pt idx="0">
                  <c:v>Velocità Totale</c:v>
                </c:pt>
                <c:pt idx="1">
                  <c:v>Cambio Anomalia</c:v>
                </c:pt>
                <c:pt idx="2">
                  <c:v>Bitangente</c:v>
                </c:pt>
                <c:pt idx="3">
                  <c:v>Cambio Piano</c:v>
                </c:pt>
              </c:strCache>
            </c:strRef>
          </c:cat>
          <c:val>
            <c:numRef>
              <c:f>Foglio1!$C$2:$C$5</c:f>
              <c:numCache>
                <c:formatCode>General</c:formatCode>
                <c:ptCount val="4"/>
                <c:pt idx="0">
                  <c:v>6.6449999999999996</c:v>
                </c:pt>
                <c:pt idx="1">
                  <c:v>0.71050000000000002</c:v>
                </c:pt>
                <c:pt idx="2">
                  <c:v>0.75049999999999994</c:v>
                </c:pt>
                <c:pt idx="3">
                  <c:v>5.1840000000000002</c:v>
                </c:pt>
              </c:numCache>
            </c:numRef>
          </c:val>
          <c:extLst>
            <c:ext xmlns:c16="http://schemas.microsoft.com/office/drawing/2014/chart" uri="{C3380CC4-5D6E-409C-BE32-E72D297353CC}">
              <c16:uniqueId val="{00000001-B679-4233-8531-1188095E1AAB}"/>
            </c:ext>
          </c:extLst>
        </c:ser>
        <c:ser>
          <c:idx val="2"/>
          <c:order val="2"/>
          <c:tx>
            <c:strRef>
              <c:f>Foglio1!$D$1</c:f>
              <c:strCache>
                <c:ptCount val="1"/>
                <c:pt idx="0">
                  <c:v>Scenario migliore</c:v>
                </c:pt>
              </c:strCache>
            </c:strRef>
          </c:tx>
          <c:spPr>
            <a:solidFill>
              <a:srgbClr val="FFC000"/>
            </a:solidFill>
            <a:ln>
              <a:noFill/>
            </a:ln>
            <a:effectLst/>
          </c:spPr>
          <c:invertIfNegative val="0"/>
          <c:dPt>
            <c:idx val="0"/>
            <c:invertIfNegative val="0"/>
            <c:bubble3D val="0"/>
            <c:spPr>
              <a:solidFill>
                <a:srgbClr val="FFC000"/>
              </a:solidFill>
              <a:ln>
                <a:noFill/>
              </a:ln>
              <a:effectLst/>
            </c:spPr>
            <c:extLst>
              <c:ext xmlns:c16="http://schemas.microsoft.com/office/drawing/2014/chart" uri="{C3380CC4-5D6E-409C-BE32-E72D297353CC}">
                <c16:uniqueId val="{00000006-B679-4233-8531-1188095E1AAB}"/>
              </c:ext>
            </c:extLst>
          </c:dPt>
          <c:dPt>
            <c:idx val="2"/>
            <c:invertIfNegative val="0"/>
            <c:bubble3D val="0"/>
            <c:spPr>
              <a:solidFill>
                <a:srgbClr val="FFC000"/>
              </a:solidFill>
              <a:ln>
                <a:noFill/>
              </a:ln>
              <a:effectLst/>
            </c:spPr>
            <c:extLst>
              <c:ext xmlns:c16="http://schemas.microsoft.com/office/drawing/2014/chart" uri="{C3380CC4-5D6E-409C-BE32-E72D297353CC}">
                <c16:uniqueId val="{00000003-458B-4EBA-A7B4-0A4176E3B9BE}"/>
              </c:ext>
            </c:extLst>
          </c:dPt>
          <c:dPt>
            <c:idx val="3"/>
            <c:invertIfNegative val="0"/>
            <c:bubble3D val="0"/>
            <c:spPr>
              <a:solidFill>
                <a:srgbClr val="FFC000"/>
              </a:solidFill>
              <a:ln>
                <a:noFill/>
              </a:ln>
              <a:effectLst/>
            </c:spPr>
            <c:extLst>
              <c:ext xmlns:c16="http://schemas.microsoft.com/office/drawing/2014/chart" uri="{C3380CC4-5D6E-409C-BE32-E72D297353CC}">
                <c16:uniqueId val="{00000005-B679-4233-8531-1188095E1AAB}"/>
              </c:ext>
            </c:extLst>
          </c:dPt>
          <c:cat>
            <c:strRef>
              <c:f>Foglio1!$A$2:$A$5</c:f>
              <c:strCache>
                <c:ptCount val="4"/>
                <c:pt idx="0">
                  <c:v>Velocità Totale</c:v>
                </c:pt>
                <c:pt idx="1">
                  <c:v>Cambio Anomalia</c:v>
                </c:pt>
                <c:pt idx="2">
                  <c:v>Bitangente</c:v>
                </c:pt>
                <c:pt idx="3">
                  <c:v>Cambio Piano</c:v>
                </c:pt>
              </c:strCache>
            </c:strRef>
          </c:cat>
          <c:val>
            <c:numRef>
              <c:f>Foglio1!$D$2:$D$5</c:f>
              <c:numCache>
                <c:formatCode>General</c:formatCode>
                <c:ptCount val="4"/>
                <c:pt idx="0">
                  <c:v>6.6449999999999996</c:v>
                </c:pt>
                <c:pt idx="1">
                  <c:v>0.37240000000000001</c:v>
                </c:pt>
                <c:pt idx="2">
                  <c:v>0.75049999999999994</c:v>
                </c:pt>
                <c:pt idx="3">
                  <c:v>5.1840000000000002</c:v>
                </c:pt>
              </c:numCache>
            </c:numRef>
          </c:val>
          <c:extLst>
            <c:ext xmlns:c16="http://schemas.microsoft.com/office/drawing/2014/chart" uri="{C3380CC4-5D6E-409C-BE32-E72D297353CC}">
              <c16:uniqueId val="{00000002-B679-4233-8531-1188095E1AAB}"/>
            </c:ext>
          </c:extLst>
        </c:ser>
        <c:dLbls>
          <c:showLegendKey val="0"/>
          <c:showVal val="0"/>
          <c:showCatName val="0"/>
          <c:showSerName val="0"/>
          <c:showPercent val="0"/>
          <c:showBubbleSize val="0"/>
        </c:dLbls>
        <c:gapWidth val="182"/>
        <c:axId val="934401280"/>
        <c:axId val="934400448"/>
      </c:barChart>
      <c:catAx>
        <c:axId val="934401280"/>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1" i="0" u="none" strike="noStrike" kern="1200" baseline="0">
                <a:solidFill>
                  <a:schemeClr val="tx1">
                    <a:lumMod val="65000"/>
                    <a:lumOff val="35000"/>
                  </a:schemeClr>
                </a:solidFill>
                <a:latin typeface="+mn-lt"/>
                <a:ea typeface="+mn-ea"/>
                <a:cs typeface="+mn-cs"/>
              </a:defRPr>
            </a:pPr>
            <a:endParaRPr lang="it-IT"/>
          </a:p>
        </c:txPr>
        <c:crossAx val="934400448"/>
        <c:crosses val="autoZero"/>
        <c:auto val="1"/>
        <c:lblAlgn val="ctr"/>
        <c:lblOffset val="100"/>
        <c:noMultiLvlLbl val="0"/>
      </c:catAx>
      <c:valAx>
        <c:axId val="934400448"/>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GB" sz="1400" i="0" kern="1200" dirty="0">
                    <a:solidFill>
                      <a:srgbClr val="000000"/>
                    </a:solidFill>
                    <a:effectLst/>
                    <a:latin typeface="Cambria Math" panose="02040503050406030204" pitchFamily="18" charset="0"/>
                    <a:ea typeface="+mn-ea"/>
                    <a:cs typeface="+mn-cs"/>
                  </a:rPr>
                  <a:t>Δ𝑣 [𝑘𝑚/𝑠]</a:t>
                </a:r>
                <a:endParaRPr lang="it-IT" dirty="0">
                  <a:effectLst/>
                </a:endParaRPr>
              </a:p>
            </c:rich>
          </c:tx>
          <c:layout>
            <c:manualLayout>
              <c:xMode val="edge"/>
              <c:yMode val="edge"/>
              <c:x val="0.45809825290453976"/>
              <c:y val="0.89538212274769757"/>
            </c:manualLayout>
          </c:layout>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it-IT"/>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it-IT"/>
          </a:p>
        </c:txPr>
        <c:crossAx val="93440128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it-IT"/>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7206678769987194"/>
          <c:y val="7.4505226925323562E-2"/>
          <c:w val="0.69882648364251665"/>
          <c:h val="0.29497004557169437"/>
        </c:manualLayout>
      </c:layout>
      <c:barChart>
        <c:barDir val="bar"/>
        <c:grouping val="clustered"/>
        <c:varyColors val="0"/>
        <c:ser>
          <c:idx val="0"/>
          <c:order val="0"/>
          <c:tx>
            <c:strRef>
              <c:f>Foglio1!$B$1</c:f>
              <c:strCache>
                <c:ptCount val="1"/>
                <c:pt idx="0">
                  <c:v>Scenario peggiore</c:v>
                </c:pt>
              </c:strCache>
            </c:strRef>
          </c:tx>
          <c:spPr>
            <a:solidFill>
              <a:schemeClr val="accent4">
                <a:lumMod val="40000"/>
                <a:lumOff val="60000"/>
              </a:schemeClr>
            </a:solidFill>
            <a:ln>
              <a:noFill/>
            </a:ln>
            <a:effectLst/>
          </c:spPr>
          <c:invertIfNegative val="0"/>
          <c:cat>
            <c:strRef>
              <c:f>Foglio1!$A$2:$A$2</c:f>
              <c:strCache>
                <c:ptCount val="1"/>
                <c:pt idx="0">
                  <c:v>Tempo Totale</c:v>
                </c:pt>
              </c:strCache>
            </c:strRef>
          </c:cat>
          <c:val>
            <c:numRef>
              <c:f>Foglio1!$B$2:$B$2</c:f>
              <c:numCache>
                <c:formatCode>General</c:formatCode>
                <c:ptCount val="1"/>
                <c:pt idx="0">
                  <c:v>8.0190000000000001</c:v>
                </c:pt>
              </c:numCache>
            </c:numRef>
          </c:val>
          <c:extLst>
            <c:ext xmlns:c16="http://schemas.microsoft.com/office/drawing/2014/chart" uri="{C3380CC4-5D6E-409C-BE32-E72D297353CC}">
              <c16:uniqueId val="{00000000-B639-4738-9C0A-5266858D416C}"/>
            </c:ext>
          </c:extLst>
        </c:ser>
        <c:ser>
          <c:idx val="1"/>
          <c:order val="1"/>
          <c:tx>
            <c:strRef>
              <c:f>Foglio1!$C$1</c:f>
              <c:strCache>
                <c:ptCount val="1"/>
                <c:pt idx="0">
                  <c:v>Standard Scelta</c:v>
                </c:pt>
              </c:strCache>
            </c:strRef>
          </c:tx>
          <c:spPr>
            <a:solidFill>
              <a:srgbClr val="FF0000"/>
            </a:solidFill>
            <a:ln>
              <a:noFill/>
            </a:ln>
            <a:effectLst/>
          </c:spPr>
          <c:invertIfNegative val="0"/>
          <c:cat>
            <c:strRef>
              <c:f>Foglio1!$A$2:$A$2</c:f>
              <c:strCache>
                <c:ptCount val="1"/>
                <c:pt idx="0">
                  <c:v>Tempo Totale</c:v>
                </c:pt>
              </c:strCache>
            </c:strRef>
          </c:cat>
          <c:val>
            <c:numRef>
              <c:f>Foglio1!$C$2:$C$2</c:f>
              <c:numCache>
                <c:formatCode>General</c:formatCode>
                <c:ptCount val="1"/>
                <c:pt idx="0">
                  <c:v>4.8674999999999997</c:v>
                </c:pt>
              </c:numCache>
            </c:numRef>
          </c:val>
          <c:extLst>
            <c:ext xmlns:c16="http://schemas.microsoft.com/office/drawing/2014/chart" uri="{C3380CC4-5D6E-409C-BE32-E72D297353CC}">
              <c16:uniqueId val="{00000001-B639-4738-9C0A-5266858D416C}"/>
            </c:ext>
          </c:extLst>
        </c:ser>
        <c:ser>
          <c:idx val="2"/>
          <c:order val="2"/>
          <c:tx>
            <c:strRef>
              <c:f>Foglio1!$D$1</c:f>
              <c:strCache>
                <c:ptCount val="1"/>
                <c:pt idx="0">
                  <c:v>Scenario migliore</c:v>
                </c:pt>
              </c:strCache>
            </c:strRef>
          </c:tx>
          <c:spPr>
            <a:solidFill>
              <a:srgbClr val="FFC000"/>
            </a:solidFill>
            <a:ln>
              <a:noFill/>
            </a:ln>
            <a:effectLst/>
          </c:spPr>
          <c:invertIfNegative val="0"/>
          <c:dPt>
            <c:idx val="0"/>
            <c:invertIfNegative val="0"/>
            <c:bubble3D val="0"/>
            <c:spPr>
              <a:solidFill>
                <a:srgbClr val="FFC000"/>
              </a:solidFill>
              <a:ln>
                <a:noFill/>
              </a:ln>
              <a:effectLst/>
            </c:spPr>
            <c:extLst>
              <c:ext xmlns:c16="http://schemas.microsoft.com/office/drawing/2014/chart" uri="{C3380CC4-5D6E-409C-BE32-E72D297353CC}">
                <c16:uniqueId val="{00000003-B639-4738-9C0A-5266858D416C}"/>
              </c:ext>
            </c:extLst>
          </c:dPt>
          <c:cat>
            <c:strRef>
              <c:f>Foglio1!$A$2:$A$2</c:f>
              <c:strCache>
                <c:ptCount val="1"/>
                <c:pt idx="0">
                  <c:v>Tempo Totale</c:v>
                </c:pt>
              </c:strCache>
            </c:strRef>
          </c:cat>
          <c:val>
            <c:numRef>
              <c:f>Foglio1!$D$2:$D$2</c:f>
              <c:numCache>
                <c:formatCode>General</c:formatCode>
                <c:ptCount val="1"/>
                <c:pt idx="0">
                  <c:v>4.0060000000000002</c:v>
                </c:pt>
              </c:numCache>
            </c:numRef>
          </c:val>
          <c:extLst>
            <c:ext xmlns:c16="http://schemas.microsoft.com/office/drawing/2014/chart" uri="{C3380CC4-5D6E-409C-BE32-E72D297353CC}">
              <c16:uniqueId val="{00000008-B639-4738-9C0A-5266858D416C}"/>
            </c:ext>
          </c:extLst>
        </c:ser>
        <c:dLbls>
          <c:showLegendKey val="0"/>
          <c:showVal val="0"/>
          <c:showCatName val="0"/>
          <c:showSerName val="0"/>
          <c:showPercent val="0"/>
          <c:showBubbleSize val="0"/>
        </c:dLbls>
        <c:gapWidth val="182"/>
        <c:axId val="934401280"/>
        <c:axId val="934400448"/>
      </c:barChart>
      <c:catAx>
        <c:axId val="934401280"/>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1" i="0" u="none" strike="noStrike" kern="1200" baseline="0">
                <a:solidFill>
                  <a:schemeClr val="tx1">
                    <a:lumMod val="65000"/>
                    <a:lumOff val="35000"/>
                  </a:schemeClr>
                </a:solidFill>
                <a:latin typeface="+mn-lt"/>
                <a:ea typeface="+mn-ea"/>
                <a:cs typeface="+mn-cs"/>
              </a:defRPr>
            </a:pPr>
            <a:endParaRPr lang="it-IT"/>
          </a:p>
        </c:txPr>
        <c:crossAx val="934400448"/>
        <c:crosses val="autoZero"/>
        <c:auto val="1"/>
        <c:lblAlgn val="ctr"/>
        <c:lblOffset val="100"/>
        <c:noMultiLvlLbl val="0"/>
      </c:catAx>
      <c:valAx>
        <c:axId val="934400448"/>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GB" sz="1400" i="0" kern="1200" dirty="0" err="1">
                    <a:solidFill>
                      <a:srgbClr val="000000"/>
                    </a:solidFill>
                    <a:effectLst/>
                    <a:latin typeface="Cambria Math" panose="02040503050406030204" pitchFamily="18" charset="0"/>
                    <a:ea typeface="+mn-ea"/>
                    <a:cs typeface="+mn-cs"/>
                  </a:rPr>
                  <a:t>Δt</a:t>
                </a:r>
                <a:r>
                  <a:rPr lang="en-GB" sz="1400" i="0" kern="1200" dirty="0">
                    <a:solidFill>
                      <a:srgbClr val="000000"/>
                    </a:solidFill>
                    <a:effectLst/>
                    <a:latin typeface="Cambria Math" panose="02040503050406030204" pitchFamily="18" charset="0"/>
                    <a:ea typeface="+mn-ea"/>
                    <a:cs typeface="+mn-cs"/>
                  </a:rPr>
                  <a:t> [h]</a:t>
                </a:r>
                <a:endParaRPr lang="it-IT" dirty="0">
                  <a:effectLst/>
                </a:endParaRPr>
              </a:p>
            </c:rich>
          </c:tx>
          <c:layout>
            <c:manualLayout>
              <c:xMode val="edge"/>
              <c:yMode val="edge"/>
              <c:x val="0.46626285120630334"/>
              <c:y val="0.52654433225269148"/>
            </c:manualLayout>
          </c:layout>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it-IT"/>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it-IT"/>
          </a:p>
        </c:txPr>
        <c:crossAx val="934401280"/>
        <c:crosses val="autoZero"/>
        <c:crossBetween val="between"/>
      </c:valAx>
      <c:spPr>
        <a:noFill/>
        <a:ln>
          <a:noFill/>
        </a:ln>
        <a:effectLst/>
      </c:spPr>
    </c:plotArea>
    <c:legend>
      <c:legendPos val="b"/>
      <c:legendEntry>
        <c:idx val="0"/>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it-IT"/>
          </a:p>
        </c:txPr>
      </c:legendEntry>
      <c:legendEntry>
        <c:idx val="1"/>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it-IT"/>
          </a:p>
        </c:txPr>
      </c:legendEntry>
      <c:legendEntry>
        <c:idx val="2"/>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it-IT"/>
          </a:p>
        </c:txPr>
      </c:legendEntry>
      <c:layout>
        <c:manualLayout>
          <c:xMode val="edge"/>
          <c:yMode val="edge"/>
          <c:x val="4.3428848418768026E-2"/>
          <c:y val="0.71374721012677544"/>
          <c:w val="0.85314664904313475"/>
          <c:h val="0.17076483941474663"/>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it-IT"/>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it-IT"/>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072137-6D2F-4BC6-9464-B977199B0A75}" type="datetimeFigureOut">
              <a:rPr lang="it-IT" smtClean="0"/>
              <a:t>08/01/2023</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DA09090-268C-4DF2-B2E7-B5C5F4626554}" type="slidenum">
              <a:rPr lang="it-IT" smtClean="0"/>
              <a:t>‹N›</a:t>
            </a:fld>
            <a:endParaRPr lang="it-IT"/>
          </a:p>
        </p:txBody>
      </p:sp>
    </p:spTree>
    <p:extLst>
      <p:ext uri="{BB962C8B-B14F-4D97-AF65-F5344CB8AC3E}">
        <p14:creationId xmlns:p14="http://schemas.microsoft.com/office/powerpoint/2010/main" val="41362325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200" dirty="0">
                <a:effectLst/>
                <a:latin typeface="Calibri" panose="020F0502020204030204" pitchFamily="34" charset="0"/>
                <a:ea typeface="Calibri" panose="020F0502020204030204" pitchFamily="34" charset="0"/>
                <a:cs typeface="Times New Roman" panose="02020603050405020304" pitchFamily="18" charset="0"/>
              </a:rPr>
              <a:t>La cui consegna è quella di, assegnati dati relativi a due punti appartenenti ad orbite diverse, studiare, analizzare e scegliere differenti strategie di trasferimento,  sia attraverso un set predefinito di manovre standard, sia attraverso manovre da noi pensate.</a:t>
            </a:r>
            <a:endParaRPr lang="it-IT" dirty="0"/>
          </a:p>
          <a:p>
            <a:endParaRPr lang="it-IT" dirty="0"/>
          </a:p>
        </p:txBody>
      </p:sp>
      <p:sp>
        <p:nvSpPr>
          <p:cNvPr id="4" name="Segnaposto numero diapositiva 3"/>
          <p:cNvSpPr>
            <a:spLocks noGrp="1"/>
          </p:cNvSpPr>
          <p:nvPr>
            <p:ph type="sldNum" sz="quarter" idx="5"/>
          </p:nvPr>
        </p:nvSpPr>
        <p:spPr/>
        <p:txBody>
          <a:bodyPr/>
          <a:lstStyle/>
          <a:p>
            <a:fld id="{DDA09090-268C-4DF2-B2E7-B5C5F4626554}" type="slidenum">
              <a:rPr lang="it-IT" smtClean="0"/>
              <a:t>2</a:t>
            </a:fld>
            <a:endParaRPr lang="it-IT"/>
          </a:p>
        </p:txBody>
      </p:sp>
    </p:spTree>
    <p:extLst>
      <p:ext uri="{BB962C8B-B14F-4D97-AF65-F5344CB8AC3E}">
        <p14:creationId xmlns:p14="http://schemas.microsoft.com/office/powerpoint/2010/main" val="10809100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200" dirty="0">
                <a:effectLst/>
                <a:latin typeface="Calibri" panose="020F0502020204030204" pitchFamily="34" charset="0"/>
                <a:ea typeface="Calibri" panose="020F0502020204030204" pitchFamily="34" charset="0"/>
                <a:cs typeface="Times New Roman" panose="02020603050405020304" pitchFamily="18" charset="0"/>
              </a:rPr>
              <a:t>Possiamo ora confrontare i costi, sia in termini di tempo che in termini di velocità, delle varie strategie considerate. Di osserva quindi come la strategia standard selezionata, indicata con S1, sia quella con il minor costo di velocità, ma non la minor richiesta di tempo. Il nostro obiettivo per la strategia standard proposta era proprio quello di diminuire il più possibile la velocità richiesta,</a:t>
            </a:r>
          </a:p>
          <a:p>
            <a:endParaRPr lang="it-IT" dirty="0"/>
          </a:p>
          <a:p>
            <a:endParaRPr lang="it-IT" dirty="0"/>
          </a:p>
        </p:txBody>
      </p:sp>
      <p:sp>
        <p:nvSpPr>
          <p:cNvPr id="4" name="Segnaposto numero diapositiva 3"/>
          <p:cNvSpPr>
            <a:spLocks noGrp="1"/>
          </p:cNvSpPr>
          <p:nvPr>
            <p:ph type="sldNum" sz="quarter" idx="5"/>
          </p:nvPr>
        </p:nvSpPr>
        <p:spPr/>
        <p:txBody>
          <a:bodyPr/>
          <a:lstStyle/>
          <a:p>
            <a:fld id="{DDA09090-268C-4DF2-B2E7-B5C5F4626554}" type="slidenum">
              <a:rPr lang="it-IT" smtClean="0"/>
              <a:t>21</a:t>
            </a:fld>
            <a:endParaRPr lang="it-IT"/>
          </a:p>
        </p:txBody>
      </p:sp>
    </p:spTree>
    <p:extLst>
      <p:ext uri="{BB962C8B-B14F-4D97-AF65-F5344CB8AC3E}">
        <p14:creationId xmlns:p14="http://schemas.microsoft.com/office/powerpoint/2010/main" val="20746524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200" dirty="0">
                <a:effectLst/>
                <a:latin typeface="Calibri" panose="020F0502020204030204" pitchFamily="34" charset="0"/>
                <a:ea typeface="Calibri" panose="020F0502020204030204" pitchFamily="34" charset="0"/>
                <a:cs typeface="Times New Roman" panose="02020603050405020304" pitchFamily="18" charset="0"/>
              </a:rPr>
              <a:t>Per quanto riguarda le strategie alternative, alternativa A1 risulta essere la meno vantaggiosa di quelle proposte, con un aumento di costi e tempi del 4.98 e 85 % a causa delle maggiori dimensioni delle orbite percorse; la manovra secante, A2 è invece la migliore, sia per costi che per tempo con una riduzione sostanziale di entrambi i parametri di merito, 22.8 e 48.8 % rispettivamente. La terza strategia alternativa permette invece di avere un risparmio del 19.4 % nei costi di esecuzione, grazie soprattutto ad un cambio piano oculato, a discapito però dei tempi di esecuzione, che aumentano del 62.3%. </a:t>
            </a:r>
          </a:p>
          <a:p>
            <a:endParaRPr lang="it-IT" dirty="0"/>
          </a:p>
          <a:p>
            <a:endParaRPr lang="it-IT" dirty="0"/>
          </a:p>
        </p:txBody>
      </p:sp>
      <p:sp>
        <p:nvSpPr>
          <p:cNvPr id="4" name="Segnaposto numero diapositiva 3"/>
          <p:cNvSpPr>
            <a:spLocks noGrp="1"/>
          </p:cNvSpPr>
          <p:nvPr>
            <p:ph type="sldNum" sz="quarter" idx="5"/>
          </p:nvPr>
        </p:nvSpPr>
        <p:spPr/>
        <p:txBody>
          <a:bodyPr/>
          <a:lstStyle/>
          <a:p>
            <a:fld id="{DDA09090-268C-4DF2-B2E7-B5C5F4626554}" type="slidenum">
              <a:rPr lang="it-IT" smtClean="0"/>
              <a:t>22</a:t>
            </a:fld>
            <a:endParaRPr lang="it-IT"/>
          </a:p>
        </p:txBody>
      </p:sp>
    </p:spTree>
    <p:extLst>
      <p:ext uri="{BB962C8B-B14F-4D97-AF65-F5344CB8AC3E}">
        <p14:creationId xmlns:p14="http://schemas.microsoft.com/office/powerpoint/2010/main" val="24609132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200" dirty="0">
                <a:effectLst/>
                <a:latin typeface="Calibri" panose="020F0502020204030204" pitchFamily="34" charset="0"/>
                <a:ea typeface="Calibri" panose="020F0502020204030204" pitchFamily="34" charset="0"/>
                <a:cs typeface="Times New Roman" panose="02020603050405020304" pitchFamily="18" charset="0"/>
              </a:rPr>
              <a:t>Questo perché abbiamo notato come, aumentando l’impulso della manovra tangente,  e di conseguenza allargando l’orbita di trasferimento, il costo del cambio piano si riduce in maniera significativa. L’obiettivo della strategia era quello di minimizzare il </a:t>
            </a:r>
            <a:r>
              <a:rPr lang="it-IT" sz="1200" dirty="0" err="1">
                <a:effectLst/>
                <a:latin typeface="Calibri" panose="020F0502020204030204" pitchFamily="34" charset="0"/>
                <a:ea typeface="Calibri" panose="020F0502020204030204" pitchFamily="34" charset="0"/>
                <a:cs typeface="Times New Roman" panose="02020603050405020304" pitchFamily="18" charset="0"/>
              </a:rPr>
              <a:t>deltaV</a:t>
            </a:r>
            <a:r>
              <a:rPr lang="it-IT" sz="1200" dirty="0">
                <a:effectLst/>
                <a:latin typeface="Calibri" panose="020F0502020204030204" pitchFamily="34" charset="0"/>
                <a:ea typeface="Calibri" panose="020F0502020204030204" pitchFamily="34" charset="0"/>
                <a:cs typeface="Times New Roman" panose="02020603050405020304" pitchFamily="18" charset="0"/>
              </a:rPr>
              <a:t> della strategia, abbiamo quindi </a:t>
            </a:r>
            <a:r>
              <a:rPr lang="it-IT" sz="1200">
                <a:effectLst/>
                <a:latin typeface="Calibri" panose="020F0502020204030204" pitchFamily="34" charset="0"/>
                <a:ea typeface="Calibri" panose="020F0502020204030204" pitchFamily="34" charset="0"/>
                <a:cs typeface="Times New Roman" panose="02020603050405020304" pitchFamily="18" charset="0"/>
              </a:rPr>
              <a:t>scelto l’impulso </a:t>
            </a:r>
            <a:r>
              <a:rPr lang="it-IT" sz="1200" dirty="0">
                <a:effectLst/>
                <a:latin typeface="Calibri" panose="020F0502020204030204" pitchFamily="34" charset="0"/>
                <a:ea typeface="Calibri" panose="020F0502020204030204" pitchFamily="34" charset="0"/>
                <a:cs typeface="Times New Roman" panose="02020603050405020304" pitchFamily="18" charset="0"/>
              </a:rPr>
              <a:t>iniziale in modo da minimizzare il costo totale della strategia e non della singola manovra di cambio piano. </a:t>
            </a:r>
          </a:p>
          <a:p>
            <a:endParaRPr lang="it-IT" dirty="0"/>
          </a:p>
          <a:p>
            <a:endParaRPr lang="it-IT" dirty="0"/>
          </a:p>
        </p:txBody>
      </p:sp>
      <p:sp>
        <p:nvSpPr>
          <p:cNvPr id="4" name="Segnaposto numero diapositiva 3"/>
          <p:cNvSpPr>
            <a:spLocks noGrp="1"/>
          </p:cNvSpPr>
          <p:nvPr>
            <p:ph type="sldNum" sz="quarter" idx="5"/>
          </p:nvPr>
        </p:nvSpPr>
        <p:spPr/>
        <p:txBody>
          <a:bodyPr/>
          <a:lstStyle/>
          <a:p>
            <a:fld id="{DDA09090-268C-4DF2-B2E7-B5C5F4626554}" type="slidenum">
              <a:rPr lang="it-IT" smtClean="0"/>
              <a:t>23</a:t>
            </a:fld>
            <a:endParaRPr lang="it-IT"/>
          </a:p>
        </p:txBody>
      </p:sp>
    </p:spTree>
    <p:extLst>
      <p:ext uri="{BB962C8B-B14F-4D97-AF65-F5344CB8AC3E}">
        <p14:creationId xmlns:p14="http://schemas.microsoft.com/office/powerpoint/2010/main" val="14730785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200" dirty="0">
                <a:effectLst/>
                <a:latin typeface="Calibri" panose="020F0502020204030204" pitchFamily="34" charset="0"/>
                <a:ea typeface="Calibri" panose="020F0502020204030204" pitchFamily="34" charset="0"/>
                <a:cs typeface="Times New Roman" panose="02020603050405020304" pitchFamily="18" charset="0"/>
              </a:rPr>
              <a:t>Della prima orbita sono assegnati i vettori posizione e velocità, da cui è possibile ricavare i parametri orbitali. Come possiamo vedere l’orbita è ellittica, non geostazionaria ne’ polare ne’ equatoriale e appartiene alle orbite medie. </a:t>
            </a:r>
          </a:p>
          <a:p>
            <a:endParaRPr lang="it-IT" dirty="0"/>
          </a:p>
          <a:p>
            <a:endParaRPr lang="it-IT" dirty="0"/>
          </a:p>
        </p:txBody>
      </p:sp>
      <p:sp>
        <p:nvSpPr>
          <p:cNvPr id="4" name="Segnaposto numero diapositiva 3"/>
          <p:cNvSpPr>
            <a:spLocks noGrp="1"/>
          </p:cNvSpPr>
          <p:nvPr>
            <p:ph type="sldNum" sz="quarter" idx="5"/>
          </p:nvPr>
        </p:nvSpPr>
        <p:spPr/>
        <p:txBody>
          <a:bodyPr/>
          <a:lstStyle/>
          <a:p>
            <a:fld id="{DDA09090-268C-4DF2-B2E7-B5C5F4626554}" type="slidenum">
              <a:rPr lang="it-IT" smtClean="0"/>
              <a:t>3</a:t>
            </a:fld>
            <a:endParaRPr lang="it-IT"/>
          </a:p>
        </p:txBody>
      </p:sp>
    </p:spTree>
    <p:extLst>
      <p:ext uri="{BB962C8B-B14F-4D97-AF65-F5344CB8AC3E}">
        <p14:creationId xmlns:p14="http://schemas.microsoft.com/office/powerpoint/2010/main" val="38104748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2000" dirty="0">
                <a:effectLst/>
                <a:latin typeface="Calibri" panose="020F0502020204030204" pitchFamily="34" charset="0"/>
                <a:ea typeface="Calibri" panose="020F0502020204030204" pitchFamily="34" charset="0"/>
                <a:cs typeface="Times New Roman" panose="02020603050405020304" pitchFamily="18" charset="0"/>
              </a:rPr>
              <a:t>Della seconda orbita sono invece stati assegnati i parametri orbitali, da cui è possibile ricavare posizione e velocità del punto assegnato. Anche quest’orbita è ellittica, con un’eccentricità superiore alla precedente, è più ampia e presenta una maggiore inclinazione. Anche quest’orbita non risulta essere ne’ polare ne’ equatoriale.</a:t>
            </a:r>
          </a:p>
          <a:p>
            <a:endParaRPr lang="it-IT" sz="2000" dirty="0"/>
          </a:p>
          <a:p>
            <a:endParaRPr lang="it-IT" sz="2000" dirty="0"/>
          </a:p>
        </p:txBody>
      </p:sp>
      <p:sp>
        <p:nvSpPr>
          <p:cNvPr id="4" name="Segnaposto numero diapositiva 3"/>
          <p:cNvSpPr>
            <a:spLocks noGrp="1"/>
          </p:cNvSpPr>
          <p:nvPr>
            <p:ph type="sldNum" sz="quarter" idx="5"/>
          </p:nvPr>
        </p:nvSpPr>
        <p:spPr/>
        <p:txBody>
          <a:bodyPr/>
          <a:lstStyle/>
          <a:p>
            <a:fld id="{DDA09090-268C-4DF2-B2E7-B5C5F4626554}" type="slidenum">
              <a:rPr lang="it-IT" smtClean="0"/>
              <a:t>4</a:t>
            </a:fld>
            <a:endParaRPr lang="it-IT"/>
          </a:p>
        </p:txBody>
      </p:sp>
    </p:spTree>
    <p:extLst>
      <p:ext uri="{BB962C8B-B14F-4D97-AF65-F5344CB8AC3E}">
        <p14:creationId xmlns:p14="http://schemas.microsoft.com/office/powerpoint/2010/main" val="5395160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200" dirty="0">
                <a:effectLst/>
                <a:latin typeface="Calibri" panose="020F0502020204030204" pitchFamily="34" charset="0"/>
                <a:ea typeface="Times New Roman" panose="02020603050405020304" pitchFamily="18" charset="0"/>
              </a:rPr>
              <a:t>La strategia standard che è stata scelta è composta in sequenza da un trasferimento bitangente dal pericentro all'apocentro, un cambio di piano orbitale e un cambiamento dell'anomalia del pericentro. </a:t>
            </a:r>
            <a:endParaRPr lang="it-IT" sz="1200" dirty="0">
              <a:effectLst/>
              <a:latin typeface="Times New Roman" panose="02020603050405020304" pitchFamily="18" charset="0"/>
              <a:ea typeface="Times New Roman" panose="02020603050405020304" pitchFamily="18" charset="0"/>
            </a:endParaRPr>
          </a:p>
          <a:p>
            <a:endParaRPr lang="it-IT" sz="2800" dirty="0"/>
          </a:p>
        </p:txBody>
      </p:sp>
      <p:sp>
        <p:nvSpPr>
          <p:cNvPr id="4" name="Segnaposto numero diapositiva 3"/>
          <p:cNvSpPr>
            <a:spLocks noGrp="1"/>
          </p:cNvSpPr>
          <p:nvPr>
            <p:ph type="sldNum" sz="quarter" idx="5"/>
          </p:nvPr>
        </p:nvSpPr>
        <p:spPr/>
        <p:txBody>
          <a:bodyPr/>
          <a:lstStyle/>
          <a:p>
            <a:fld id="{DDA09090-268C-4DF2-B2E7-B5C5F4626554}" type="slidenum">
              <a:rPr lang="it-IT" smtClean="0"/>
              <a:t>5</a:t>
            </a:fld>
            <a:endParaRPr lang="it-IT"/>
          </a:p>
        </p:txBody>
      </p:sp>
    </p:spTree>
    <p:extLst>
      <p:ext uri="{BB962C8B-B14F-4D97-AF65-F5344CB8AC3E}">
        <p14:creationId xmlns:p14="http://schemas.microsoft.com/office/powerpoint/2010/main" val="32675669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gn="just"/>
            <a:r>
              <a:rPr lang="it-IT" sz="1800" dirty="0">
                <a:effectLst/>
                <a:latin typeface="Calibri" panose="020F0502020204030204" pitchFamily="34" charset="0"/>
                <a:ea typeface="Times New Roman" panose="02020603050405020304" pitchFamily="18" charset="0"/>
              </a:rPr>
              <a:t>per eseguire la manovra bitangente è necessario prima raggiungere il pericentro dell'orbita iniziale, dove avviene il primo impulso. Questo trasferisce il satellite su una nuova orbita.</a:t>
            </a:r>
            <a:endParaRPr lang="it-IT" sz="1800" dirty="0">
              <a:effectLst/>
              <a:latin typeface="Times New Roman" panose="02020603050405020304" pitchFamily="18" charset="0"/>
              <a:ea typeface="Times New Roman" panose="02020603050405020304" pitchFamily="18" charset="0"/>
            </a:endParaRPr>
          </a:p>
          <a:p>
            <a:pPr algn="just">
              <a:spcAft>
                <a:spcPts val="600"/>
              </a:spcAft>
            </a:pPr>
            <a:r>
              <a:rPr lang="it-IT" sz="1800" dirty="0">
                <a:effectLst/>
                <a:latin typeface="Calibri" panose="020F0502020204030204" pitchFamily="34" charset="0"/>
                <a:ea typeface="Times New Roman" panose="02020603050405020304" pitchFamily="18" charset="0"/>
              </a:rPr>
              <a:t>Una volta raggiunto l'apocentro dell'orbita di trasferimento, il satellite viene trasferito in una terza orbita attraverso un altro impulso. Questa orbita ha lo stesso semiasse maggiore e la stessa eccentricità dell'orbita finale assegnata.</a:t>
            </a:r>
            <a:endParaRPr lang="it-IT" sz="1800" dirty="0">
              <a:effectLst/>
              <a:latin typeface="Times New Roman" panose="02020603050405020304" pitchFamily="18" charset="0"/>
              <a:ea typeface="Times New Roman" panose="02020603050405020304" pitchFamily="18" charset="0"/>
            </a:endParaRPr>
          </a:p>
          <a:p>
            <a:endParaRPr lang="it-IT" dirty="0"/>
          </a:p>
        </p:txBody>
      </p:sp>
      <p:sp>
        <p:nvSpPr>
          <p:cNvPr id="4" name="Segnaposto numero diapositiva 3"/>
          <p:cNvSpPr>
            <a:spLocks noGrp="1"/>
          </p:cNvSpPr>
          <p:nvPr>
            <p:ph type="sldNum" sz="quarter" idx="5"/>
          </p:nvPr>
        </p:nvSpPr>
        <p:spPr/>
        <p:txBody>
          <a:bodyPr/>
          <a:lstStyle/>
          <a:p>
            <a:fld id="{DDA09090-268C-4DF2-B2E7-B5C5F4626554}" type="slidenum">
              <a:rPr lang="it-IT" smtClean="0"/>
              <a:t>6</a:t>
            </a:fld>
            <a:endParaRPr lang="it-IT"/>
          </a:p>
        </p:txBody>
      </p:sp>
    </p:spTree>
    <p:extLst>
      <p:ext uri="{BB962C8B-B14F-4D97-AF65-F5344CB8AC3E}">
        <p14:creationId xmlns:p14="http://schemas.microsoft.com/office/powerpoint/2010/main" val="12995345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gn="just"/>
            <a:r>
              <a:rPr lang="it-IT" sz="1800" dirty="0">
                <a:effectLst/>
                <a:latin typeface="Calibri" panose="020F0502020204030204" pitchFamily="34" charset="0"/>
                <a:ea typeface="Times New Roman" panose="02020603050405020304" pitchFamily="18" charset="0"/>
              </a:rPr>
              <a:t>A questo punto è necessario cambiare l'inclinazione del piano orbitale in quello finale. </a:t>
            </a:r>
            <a:endParaRPr lang="it-IT" sz="1800" dirty="0">
              <a:effectLst/>
              <a:latin typeface="Times New Roman" panose="02020603050405020304" pitchFamily="18" charset="0"/>
              <a:ea typeface="Times New Roman" panose="02020603050405020304" pitchFamily="18" charset="0"/>
            </a:endParaRPr>
          </a:p>
          <a:p>
            <a:pPr algn="just">
              <a:spcAft>
                <a:spcPts val="600"/>
              </a:spcAft>
            </a:pPr>
            <a:r>
              <a:rPr lang="it-IT" sz="1800" dirty="0">
                <a:solidFill>
                  <a:srgbClr val="000000"/>
                </a:solidFill>
                <a:effectLst/>
                <a:latin typeface="Calibri" panose="020F0502020204030204" pitchFamily="34" charset="0"/>
                <a:ea typeface="Times New Roman" panose="02020603050405020304" pitchFamily="18" charset="0"/>
              </a:rPr>
              <a:t>Attraverso</a:t>
            </a:r>
            <a:r>
              <a:rPr lang="it-IT" sz="1800" dirty="0">
                <a:solidFill>
                  <a:srgbClr val="A8D08D"/>
                </a:solidFill>
                <a:effectLst/>
                <a:latin typeface="Calibri" panose="020F0502020204030204" pitchFamily="34" charset="0"/>
                <a:ea typeface="Times New Roman" panose="02020603050405020304" pitchFamily="18" charset="0"/>
              </a:rPr>
              <a:t> </a:t>
            </a:r>
            <a:r>
              <a:rPr lang="it-IT" sz="1800" dirty="0">
                <a:effectLst/>
                <a:latin typeface="Calibri" panose="020F0502020204030204" pitchFamily="34" charset="0"/>
                <a:ea typeface="Times New Roman" panose="02020603050405020304" pitchFamily="18" charset="0"/>
              </a:rPr>
              <a:t>questa manovra si possono ottenere l'inclinazione finale e l’ascensione retta del nodo ascendente finale.</a:t>
            </a:r>
            <a:endParaRPr lang="it-IT" sz="1800" dirty="0">
              <a:effectLst/>
              <a:latin typeface="Times New Roman" panose="02020603050405020304" pitchFamily="18" charset="0"/>
              <a:ea typeface="Times New Roman" panose="02020603050405020304" pitchFamily="18" charset="0"/>
            </a:endParaRPr>
          </a:p>
          <a:p>
            <a:endParaRPr lang="it-IT" dirty="0"/>
          </a:p>
        </p:txBody>
      </p:sp>
      <p:sp>
        <p:nvSpPr>
          <p:cNvPr id="4" name="Segnaposto numero diapositiva 3"/>
          <p:cNvSpPr>
            <a:spLocks noGrp="1"/>
          </p:cNvSpPr>
          <p:nvPr>
            <p:ph type="sldNum" sz="quarter" idx="5"/>
          </p:nvPr>
        </p:nvSpPr>
        <p:spPr/>
        <p:txBody>
          <a:bodyPr/>
          <a:lstStyle/>
          <a:p>
            <a:fld id="{DDA09090-268C-4DF2-B2E7-B5C5F4626554}" type="slidenum">
              <a:rPr lang="it-IT" smtClean="0"/>
              <a:t>7</a:t>
            </a:fld>
            <a:endParaRPr lang="it-IT"/>
          </a:p>
        </p:txBody>
      </p:sp>
    </p:spTree>
    <p:extLst>
      <p:ext uri="{BB962C8B-B14F-4D97-AF65-F5344CB8AC3E}">
        <p14:creationId xmlns:p14="http://schemas.microsoft.com/office/powerpoint/2010/main" val="4334826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1800" dirty="0">
                <a:effectLst/>
                <a:latin typeface="Calibri" panose="020F0502020204030204" pitchFamily="34" charset="0"/>
                <a:ea typeface="Times New Roman" panose="02020603050405020304" pitchFamily="18" charset="0"/>
              </a:rPr>
              <a:t>per raggiungere la configurazione dell'orbita finale è necessario variare anche l’anomalia del pericentro attraverso un impulso finale, c</a:t>
            </a:r>
            <a:r>
              <a:rPr lang="it-IT" sz="1800" dirty="0">
                <a:effectLst/>
                <a:latin typeface="Calibri" panose="020F0502020204030204" pitchFamily="34" charset="0"/>
              </a:rPr>
              <a:t>osì che si possa raggiungere il theta finale</a:t>
            </a:r>
            <a:endParaRPr lang="it-IT" dirty="0"/>
          </a:p>
        </p:txBody>
      </p:sp>
      <p:sp>
        <p:nvSpPr>
          <p:cNvPr id="4" name="Segnaposto numero diapositiva 3"/>
          <p:cNvSpPr>
            <a:spLocks noGrp="1"/>
          </p:cNvSpPr>
          <p:nvPr>
            <p:ph type="sldNum" sz="quarter" idx="5"/>
          </p:nvPr>
        </p:nvSpPr>
        <p:spPr/>
        <p:txBody>
          <a:bodyPr/>
          <a:lstStyle/>
          <a:p>
            <a:fld id="{DDA09090-268C-4DF2-B2E7-B5C5F4626554}" type="slidenum">
              <a:rPr lang="it-IT" smtClean="0"/>
              <a:t>8</a:t>
            </a:fld>
            <a:endParaRPr lang="it-IT"/>
          </a:p>
        </p:txBody>
      </p:sp>
    </p:spTree>
    <p:extLst>
      <p:ext uri="{BB962C8B-B14F-4D97-AF65-F5344CB8AC3E}">
        <p14:creationId xmlns:p14="http://schemas.microsoft.com/office/powerpoint/2010/main" val="37406141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1800" dirty="0">
                <a:effectLst/>
                <a:latin typeface="Calibri" panose="020F0502020204030204" pitchFamily="34" charset="0"/>
                <a:ea typeface="Times New Roman" panose="02020603050405020304" pitchFamily="18" charset="0"/>
              </a:rPr>
              <a:t>Tra le possibili combinazioni di manovre è stata scelta la standard appena descritta poiché questa strategia è quella con il costo più basso in termini di velocità, fino al 27,3% inferiore rispetto alle altre strategie. </a:t>
            </a:r>
            <a:endParaRPr lang="it-IT" sz="1800" dirty="0">
              <a:effectLst/>
              <a:latin typeface="Times New Roman" panose="02020603050405020304" pitchFamily="18" charset="0"/>
              <a:ea typeface="Times New Roman" panose="02020603050405020304" pitchFamily="18" charset="0"/>
            </a:endParaRPr>
          </a:p>
          <a:p>
            <a:pPr>
              <a:spcBef>
                <a:spcPts val="600"/>
              </a:spcBef>
            </a:pPr>
            <a:r>
              <a:rPr lang="it-IT" sz="1800" dirty="0">
                <a:effectLst/>
                <a:latin typeface="Calibri" panose="020F0502020204030204" pitchFamily="34" charset="0"/>
                <a:ea typeface="Times New Roman" panose="02020603050405020304" pitchFamily="18" charset="0"/>
              </a:rPr>
              <a:t>Questo è possibile dal momento che è stato scelto di non cambiare il piano orbitale come prima manovra e di farlo in un punto più lontano,</a:t>
            </a:r>
            <a:r>
              <a:rPr lang="it-IT" sz="1800" dirty="0">
                <a:solidFill>
                  <a:srgbClr val="A8D08D"/>
                </a:solidFill>
                <a:effectLst/>
                <a:latin typeface="Calibri" panose="020F0502020204030204" pitchFamily="34" charset="0"/>
                <a:ea typeface="Times New Roman" panose="02020603050405020304" pitchFamily="18" charset="0"/>
              </a:rPr>
              <a:t> </a:t>
            </a:r>
            <a:r>
              <a:rPr lang="it-IT" sz="1800" dirty="0">
                <a:effectLst/>
                <a:latin typeface="Calibri" panose="020F0502020204030204" pitchFamily="34" charset="0"/>
                <a:ea typeface="Times New Roman" panose="02020603050405020304" pitchFamily="18" charset="0"/>
              </a:rPr>
              <a:t>risparmiando fino al 13,6% di </a:t>
            </a:r>
            <a:r>
              <a:rPr lang="en-GB" sz="1800" dirty="0">
                <a:effectLst/>
                <a:latin typeface="Calibri" panose="020F0502020204030204" pitchFamily="34" charset="0"/>
                <a:ea typeface="Times New Roman" panose="02020603050405020304" pitchFamily="18" charset="0"/>
              </a:rPr>
              <a:t>Δ</a:t>
            </a:r>
            <a:r>
              <a:rPr lang="it-IT" sz="1800" dirty="0">
                <a:effectLst/>
                <a:latin typeface="Calibri" panose="020F0502020204030204" pitchFamily="34" charset="0"/>
                <a:ea typeface="Times New Roman" panose="02020603050405020304" pitchFamily="18" charset="0"/>
              </a:rPr>
              <a:t>v utilizzato per il cambio inclinazione.</a:t>
            </a:r>
            <a:endParaRPr lang="it-IT" sz="1800" dirty="0">
              <a:effectLst/>
              <a:latin typeface="Times New Roman" panose="02020603050405020304" pitchFamily="18" charset="0"/>
              <a:ea typeface="Times New Roman" panose="02020603050405020304" pitchFamily="18" charset="0"/>
            </a:endParaRPr>
          </a:p>
          <a:p>
            <a:pPr>
              <a:spcBef>
                <a:spcPts val="600"/>
              </a:spcBef>
            </a:pPr>
            <a:r>
              <a:rPr lang="it-IT" sz="1800" dirty="0">
                <a:effectLst/>
                <a:latin typeface="Calibri" panose="020F0502020204030204" pitchFamily="34" charset="0"/>
                <a:ea typeface="Times New Roman" panose="02020603050405020304" pitchFamily="18" charset="0"/>
              </a:rPr>
              <a:t>Inoltre la manovra bitangente scelta, ovvero quella da pericentro ad apocentro, è quella meno costosa</a:t>
            </a:r>
            <a:r>
              <a:rPr lang="it-IT" sz="1800" dirty="0">
                <a:solidFill>
                  <a:srgbClr val="C5E0B3"/>
                </a:solidFill>
                <a:effectLst/>
                <a:latin typeface="Calibri" panose="020F0502020204030204" pitchFamily="34" charset="0"/>
                <a:ea typeface="Times New Roman" panose="02020603050405020304" pitchFamily="18" charset="0"/>
              </a:rPr>
              <a:t>.</a:t>
            </a:r>
            <a:endParaRPr lang="it-IT" sz="1800" dirty="0">
              <a:effectLst/>
              <a:latin typeface="Times New Roman" panose="02020603050405020304" pitchFamily="18" charset="0"/>
              <a:ea typeface="Times New Roman" panose="02020603050405020304" pitchFamily="18" charset="0"/>
            </a:endParaRPr>
          </a:p>
          <a:p>
            <a:pPr>
              <a:spcBef>
                <a:spcPts val="600"/>
              </a:spcBef>
            </a:pPr>
            <a:r>
              <a:rPr lang="it-IT" sz="1800" dirty="0">
                <a:effectLst/>
                <a:latin typeface="Calibri" panose="020F0502020204030204" pitchFamily="34" charset="0"/>
                <a:ea typeface="Times New Roman" panose="02020603050405020304" pitchFamily="18" charset="0"/>
              </a:rPr>
              <a:t>Il costo associato al cambiamento di anomalia del pericentro è maggiore rispetto a quello di altre standard, ma nonostante questo il costo totale della strategia rimane il più conveniente.</a:t>
            </a:r>
            <a:endParaRPr lang="it-IT" sz="1800" dirty="0">
              <a:effectLst/>
              <a:latin typeface="Times New Roman" panose="02020603050405020304" pitchFamily="18" charset="0"/>
              <a:ea typeface="Times New Roman" panose="02020603050405020304" pitchFamily="18" charset="0"/>
            </a:endParaRPr>
          </a:p>
          <a:p>
            <a:r>
              <a:rPr lang="it-IT" sz="1800" dirty="0">
                <a:effectLst/>
                <a:latin typeface="Calibri" panose="020F0502020204030204" pitchFamily="34" charset="0"/>
                <a:ea typeface="Times New Roman" panose="02020603050405020304" pitchFamily="18" charset="0"/>
              </a:rPr>
              <a:t>Il tempo richiesto dalla strategia proposta è superiore rispetto ad altre strategie, ma è dovuto alla scelta di ridurre il </a:t>
            </a:r>
            <a:r>
              <a:rPr lang="it-IT" sz="1800" dirty="0" err="1">
                <a:effectLst/>
                <a:latin typeface="Calibri" panose="020F0502020204030204" pitchFamily="34" charset="0"/>
                <a:ea typeface="Times New Roman" panose="02020603050405020304" pitchFamily="18" charset="0"/>
              </a:rPr>
              <a:t>Δv</a:t>
            </a:r>
            <a:r>
              <a:rPr lang="it-IT" sz="1800" dirty="0">
                <a:effectLst/>
                <a:latin typeface="Calibri" panose="020F0502020204030204" pitchFamily="34" charset="0"/>
                <a:ea typeface="Times New Roman" panose="02020603050405020304" pitchFamily="18" charset="0"/>
              </a:rPr>
              <a:t>. </a:t>
            </a:r>
            <a:endParaRPr lang="it-IT" sz="1800" dirty="0">
              <a:effectLst/>
              <a:latin typeface="Times New Roman" panose="02020603050405020304" pitchFamily="18" charset="0"/>
              <a:ea typeface="Times New Roman" panose="02020603050405020304" pitchFamily="18" charset="0"/>
            </a:endParaRPr>
          </a:p>
          <a:p>
            <a:endParaRPr lang="it-IT" dirty="0"/>
          </a:p>
        </p:txBody>
      </p:sp>
      <p:sp>
        <p:nvSpPr>
          <p:cNvPr id="4" name="Segnaposto numero diapositiva 3"/>
          <p:cNvSpPr>
            <a:spLocks noGrp="1"/>
          </p:cNvSpPr>
          <p:nvPr>
            <p:ph type="sldNum" sz="quarter" idx="5"/>
          </p:nvPr>
        </p:nvSpPr>
        <p:spPr/>
        <p:txBody>
          <a:bodyPr/>
          <a:lstStyle/>
          <a:p>
            <a:fld id="{DDA09090-268C-4DF2-B2E7-B5C5F4626554}" type="slidenum">
              <a:rPr lang="it-IT" smtClean="0"/>
              <a:t>9</a:t>
            </a:fld>
            <a:endParaRPr lang="it-IT"/>
          </a:p>
        </p:txBody>
      </p:sp>
    </p:spTree>
    <p:extLst>
      <p:ext uri="{BB962C8B-B14F-4D97-AF65-F5344CB8AC3E}">
        <p14:creationId xmlns:p14="http://schemas.microsoft.com/office/powerpoint/2010/main" val="40437826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1800" dirty="0">
                <a:effectLst/>
                <a:latin typeface="Calibri" panose="020F0502020204030204" pitchFamily="34" charset="0"/>
                <a:ea typeface="Times New Roman" panose="02020603050405020304" pitchFamily="18" charset="0"/>
              </a:rPr>
              <a:t>La prima strategia alternativa è basata sull'uso di un'orbita circolare ausiliaria con lo stesso raggio dell'apocentro dell'orbita finale.</a:t>
            </a:r>
            <a:endParaRPr lang="it-IT" sz="1800" dirty="0">
              <a:effectLst/>
              <a:latin typeface="Times New Roman" panose="02020603050405020304" pitchFamily="18" charset="0"/>
              <a:ea typeface="Times New Roman" panose="02020603050405020304" pitchFamily="18" charset="0"/>
            </a:endParaRPr>
          </a:p>
          <a:p>
            <a:r>
              <a:rPr lang="it-IT" sz="1800" dirty="0">
                <a:effectLst/>
                <a:latin typeface="Calibri" panose="020F0502020204030204" pitchFamily="34" charset="0"/>
                <a:ea typeface="Times New Roman" panose="02020603050405020304" pitchFamily="18" charset="0"/>
              </a:rPr>
              <a:t>Questa scelta è stata fatta per evitare la manovra necessaria per cambiare l’anomalia del pericentro, passando dall'orbita circolare all'orbita finale regolando solo il semi asse maggiore e l'eccentricità. </a:t>
            </a:r>
            <a:endParaRPr lang="it-IT" sz="1800" dirty="0">
              <a:effectLst/>
              <a:latin typeface="Times New Roman" panose="02020603050405020304" pitchFamily="18" charset="0"/>
              <a:ea typeface="Times New Roman" panose="02020603050405020304" pitchFamily="18" charset="0"/>
            </a:endParaRPr>
          </a:p>
          <a:p>
            <a:r>
              <a:rPr lang="it-IT" sz="1800" dirty="0">
                <a:effectLst/>
                <a:latin typeface="Calibri" panose="020F0502020204030204" pitchFamily="34" charset="0"/>
                <a:ea typeface="Times New Roman" panose="02020603050405020304" pitchFamily="18" charset="0"/>
              </a:rPr>
              <a:t> </a:t>
            </a:r>
            <a:endParaRPr lang="it-IT" sz="1800" dirty="0">
              <a:effectLst/>
              <a:latin typeface="Times New Roman" panose="02020603050405020304" pitchFamily="18" charset="0"/>
              <a:ea typeface="Times New Roman" panose="02020603050405020304" pitchFamily="18" charset="0"/>
            </a:endParaRPr>
          </a:p>
          <a:p>
            <a:r>
              <a:rPr lang="it-IT" sz="1800" dirty="0">
                <a:effectLst/>
                <a:latin typeface="Calibri" panose="020F0502020204030204" pitchFamily="34" charset="0"/>
                <a:ea typeface="Times New Roman" panose="02020603050405020304" pitchFamily="18" charset="0"/>
              </a:rPr>
              <a:t>La strategia inizia con un trasferimento bitangente dal pericentro dell'orbita iniziale all'orbita di trasferimento circolare. </a:t>
            </a:r>
            <a:endParaRPr lang="it-IT" sz="1800" dirty="0">
              <a:effectLst/>
              <a:latin typeface="Times New Roman" panose="02020603050405020304" pitchFamily="18" charset="0"/>
              <a:ea typeface="Times New Roman" panose="02020603050405020304" pitchFamily="18" charset="0"/>
            </a:endParaRPr>
          </a:p>
          <a:p>
            <a:r>
              <a:rPr lang="it-IT" sz="1800" dirty="0">
                <a:effectLst/>
                <a:latin typeface="Calibri" panose="020F0502020204030204" pitchFamily="34" charset="0"/>
                <a:ea typeface="Times New Roman" panose="02020603050405020304" pitchFamily="18" charset="0"/>
              </a:rPr>
              <a:t>Dopo di che si cambia il piano per ottenere la stessa orbita circolare sul piano orbitale finale.</a:t>
            </a:r>
            <a:endParaRPr lang="it-IT" sz="1800" dirty="0">
              <a:effectLst/>
              <a:latin typeface="Times New Roman" panose="02020603050405020304" pitchFamily="18" charset="0"/>
              <a:ea typeface="Times New Roman" panose="02020603050405020304" pitchFamily="18" charset="0"/>
            </a:endParaRPr>
          </a:p>
          <a:p>
            <a:r>
              <a:rPr lang="it-IT" sz="1800" dirty="0">
                <a:effectLst/>
                <a:latin typeface="Calibri" panose="020F0502020204030204" pitchFamily="34" charset="0"/>
                <a:ea typeface="Times New Roman" panose="02020603050405020304" pitchFamily="18" charset="0"/>
              </a:rPr>
              <a:t>Una volta raggiunta l'intersezione tra l'orbita circolare e l'apocentro dell'orbita finale viene compiuto l’ultimo impulso per inserirsi </a:t>
            </a:r>
            <a:r>
              <a:rPr lang="it-IT" sz="1800">
                <a:effectLst/>
                <a:latin typeface="Calibri" panose="020F0502020204030204" pitchFamily="34" charset="0"/>
                <a:ea typeface="Times New Roman" panose="02020603050405020304" pitchFamily="18" charset="0"/>
              </a:rPr>
              <a:t>nell'orbita finale.</a:t>
            </a:r>
            <a:endParaRPr lang="it-IT" dirty="0"/>
          </a:p>
        </p:txBody>
      </p:sp>
      <p:sp>
        <p:nvSpPr>
          <p:cNvPr id="4" name="Segnaposto numero diapositiva 3"/>
          <p:cNvSpPr>
            <a:spLocks noGrp="1"/>
          </p:cNvSpPr>
          <p:nvPr>
            <p:ph type="sldNum" sz="quarter" idx="5"/>
          </p:nvPr>
        </p:nvSpPr>
        <p:spPr/>
        <p:txBody>
          <a:bodyPr/>
          <a:lstStyle/>
          <a:p>
            <a:fld id="{DDA09090-268C-4DF2-B2E7-B5C5F4626554}" type="slidenum">
              <a:rPr lang="it-IT" smtClean="0"/>
              <a:t>10</a:t>
            </a:fld>
            <a:endParaRPr lang="it-IT"/>
          </a:p>
        </p:txBody>
      </p:sp>
    </p:spTree>
    <p:extLst>
      <p:ext uri="{BB962C8B-B14F-4D97-AF65-F5344CB8AC3E}">
        <p14:creationId xmlns:p14="http://schemas.microsoft.com/office/powerpoint/2010/main" val="30695628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it-IT"/>
              <a:t>Fare clic per modificare lo stile del titolo dello schema</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endParaRPr lang="en-US" dirty="0"/>
          </a:p>
        </p:txBody>
      </p:sp>
      <p:sp>
        <p:nvSpPr>
          <p:cNvPr id="4" name="Date Placeholder 3"/>
          <p:cNvSpPr>
            <a:spLocks noGrp="1"/>
          </p:cNvSpPr>
          <p:nvPr>
            <p:ph type="dt" sz="half" idx="10"/>
          </p:nvPr>
        </p:nvSpPr>
        <p:spPr/>
        <p:txBody>
          <a:bodyPr/>
          <a:lstStyle/>
          <a:p>
            <a:fld id="{9B12F068-BFCB-4DDA-AEBA-90D02C5A37A3}" type="datetime1">
              <a:rPr lang="it-IT" smtClean="0"/>
              <a:t>08/01/2023</a:t>
            </a:fld>
            <a:endParaRPr lang="it-IT"/>
          </a:p>
        </p:txBody>
      </p:sp>
      <p:sp>
        <p:nvSpPr>
          <p:cNvPr id="5" name="Footer Placeholder 4"/>
          <p:cNvSpPr>
            <a:spLocks noGrp="1"/>
          </p:cNvSpPr>
          <p:nvPr>
            <p:ph type="ftr" sz="quarter" idx="11"/>
          </p:nvPr>
        </p:nvSpPr>
        <p:spPr/>
        <p:txBody>
          <a:bodyPr/>
          <a:lstStyle/>
          <a:p>
            <a:r>
              <a:rPr lang="it-IT"/>
              <a:t>Prova finale: Introduzione all’Analisi di Missioni Spaziali</a:t>
            </a:r>
          </a:p>
        </p:txBody>
      </p:sp>
      <p:sp>
        <p:nvSpPr>
          <p:cNvPr id="6" name="Slide Number Placeholder 5"/>
          <p:cNvSpPr>
            <a:spLocks noGrp="1"/>
          </p:cNvSpPr>
          <p:nvPr>
            <p:ph type="sldNum" sz="quarter" idx="12"/>
          </p:nvPr>
        </p:nvSpPr>
        <p:spPr/>
        <p:txBody>
          <a:bodyPr/>
          <a:lstStyle/>
          <a:p>
            <a:fld id="{07ED6331-BE36-4EB0-BAD8-FC72B96BFAEC}" type="slidenum">
              <a:rPr lang="it-IT" smtClean="0"/>
              <a:t>‹N›</a:t>
            </a:fld>
            <a:endParaRPr lang="it-IT"/>
          </a:p>
        </p:txBody>
      </p:sp>
    </p:spTree>
    <p:extLst>
      <p:ext uri="{BB962C8B-B14F-4D97-AF65-F5344CB8AC3E}">
        <p14:creationId xmlns:p14="http://schemas.microsoft.com/office/powerpoint/2010/main" val="3349671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02BFD265-87CE-4F6D-BA43-37C26ABE1195}" type="datetime1">
              <a:rPr lang="it-IT" smtClean="0"/>
              <a:t>08/01/2023</a:t>
            </a:fld>
            <a:endParaRPr lang="it-IT"/>
          </a:p>
        </p:txBody>
      </p:sp>
      <p:sp>
        <p:nvSpPr>
          <p:cNvPr id="5" name="Footer Placeholder 4"/>
          <p:cNvSpPr>
            <a:spLocks noGrp="1"/>
          </p:cNvSpPr>
          <p:nvPr>
            <p:ph type="ftr" sz="quarter" idx="11"/>
          </p:nvPr>
        </p:nvSpPr>
        <p:spPr/>
        <p:txBody>
          <a:bodyPr/>
          <a:lstStyle/>
          <a:p>
            <a:r>
              <a:rPr lang="it-IT"/>
              <a:t>Prova finale: Introduzione all’Analisi di Missioni Spaziali</a:t>
            </a:r>
          </a:p>
        </p:txBody>
      </p:sp>
      <p:sp>
        <p:nvSpPr>
          <p:cNvPr id="6" name="Slide Number Placeholder 5"/>
          <p:cNvSpPr>
            <a:spLocks noGrp="1"/>
          </p:cNvSpPr>
          <p:nvPr>
            <p:ph type="sldNum" sz="quarter" idx="12"/>
          </p:nvPr>
        </p:nvSpPr>
        <p:spPr/>
        <p:txBody>
          <a:bodyPr/>
          <a:lstStyle/>
          <a:p>
            <a:fld id="{07ED6331-BE36-4EB0-BAD8-FC72B96BFAEC}" type="slidenum">
              <a:rPr lang="it-IT" smtClean="0"/>
              <a:t>‹N›</a:t>
            </a:fld>
            <a:endParaRPr lang="it-IT"/>
          </a:p>
        </p:txBody>
      </p:sp>
    </p:spTree>
    <p:extLst>
      <p:ext uri="{BB962C8B-B14F-4D97-AF65-F5344CB8AC3E}">
        <p14:creationId xmlns:p14="http://schemas.microsoft.com/office/powerpoint/2010/main" val="19155878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E82C3DCE-4D3B-4F05-AB82-07C30E5DB354}" type="datetime1">
              <a:rPr lang="it-IT" smtClean="0"/>
              <a:t>08/01/2023</a:t>
            </a:fld>
            <a:endParaRPr lang="it-IT"/>
          </a:p>
        </p:txBody>
      </p:sp>
      <p:sp>
        <p:nvSpPr>
          <p:cNvPr id="5" name="Footer Placeholder 4"/>
          <p:cNvSpPr>
            <a:spLocks noGrp="1"/>
          </p:cNvSpPr>
          <p:nvPr>
            <p:ph type="ftr" sz="quarter" idx="11"/>
          </p:nvPr>
        </p:nvSpPr>
        <p:spPr/>
        <p:txBody>
          <a:bodyPr/>
          <a:lstStyle/>
          <a:p>
            <a:r>
              <a:rPr lang="it-IT"/>
              <a:t>Prova finale: Introduzione all’Analisi di Missioni Spaziali</a:t>
            </a:r>
          </a:p>
        </p:txBody>
      </p:sp>
      <p:sp>
        <p:nvSpPr>
          <p:cNvPr id="6" name="Slide Number Placeholder 5"/>
          <p:cNvSpPr>
            <a:spLocks noGrp="1"/>
          </p:cNvSpPr>
          <p:nvPr>
            <p:ph type="sldNum" sz="quarter" idx="12"/>
          </p:nvPr>
        </p:nvSpPr>
        <p:spPr/>
        <p:txBody>
          <a:bodyPr/>
          <a:lstStyle/>
          <a:p>
            <a:fld id="{07ED6331-BE36-4EB0-BAD8-FC72B96BFAEC}" type="slidenum">
              <a:rPr lang="it-IT" smtClean="0"/>
              <a:t>‹N›</a:t>
            </a:fld>
            <a:endParaRPr lang="it-IT"/>
          </a:p>
        </p:txBody>
      </p:sp>
    </p:spTree>
    <p:extLst>
      <p:ext uri="{BB962C8B-B14F-4D97-AF65-F5344CB8AC3E}">
        <p14:creationId xmlns:p14="http://schemas.microsoft.com/office/powerpoint/2010/main" val="12511125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le 1"/>
          <p:cNvSpPr>
            <a:spLocks noGrp="1"/>
          </p:cNvSpPr>
          <p:nvPr>
            <p:ph type="title"/>
          </p:nvPr>
        </p:nvSpPr>
        <p:spPr>
          <a:xfrm>
            <a:off x="838200" y="415400"/>
            <a:ext cx="9919319" cy="590931"/>
          </a:xfrm>
        </p:spPr>
        <p:txBody>
          <a:bodyPr wrap="none">
            <a:spAutoFit/>
          </a:bodyPr>
          <a:lstStyle>
            <a:lvl1pPr>
              <a:defRPr sz="3600" b="1"/>
            </a:lvl1pPr>
          </a:lstStyle>
          <a:p>
            <a:r>
              <a:rPr lang="it-IT"/>
              <a:t>Fare clic per modificare lo stile del titolo dello schema</a:t>
            </a:r>
            <a:endParaRPr lang="en-US" dirty="0"/>
          </a:p>
        </p:txBody>
      </p:sp>
      <p:sp>
        <p:nvSpPr>
          <p:cNvPr id="3" name="Content Placeholder 2"/>
          <p:cNvSpPr>
            <a:spLocks noGrp="1"/>
          </p:cNvSpPr>
          <p:nvPr>
            <p:ph idx="1"/>
          </p:nvPr>
        </p:nvSpPr>
        <p:spPr>
          <a:xfrm>
            <a:off x="838200" y="1329179"/>
            <a:ext cx="10515600" cy="4847784"/>
          </a:xfrm>
        </p:spPr>
        <p:txBody>
          <a:bodyPr>
            <a:normAutofit/>
          </a:bodyPr>
          <a:lstStyle>
            <a:lvl1pPr>
              <a:defRPr sz="1800"/>
            </a:lvl1pPr>
            <a:lvl2pPr>
              <a:defRPr sz="1600"/>
            </a:lvl2pPr>
            <a:lvl3pPr>
              <a:defRPr sz="1400"/>
            </a:lvl3pPr>
            <a:lvl4pPr>
              <a:defRPr sz="1200"/>
            </a:lvl4pPr>
            <a:lvl5pPr>
              <a:defRPr sz="1200"/>
            </a:lvl5pPr>
          </a:lstStyle>
          <a:p>
            <a:pPr lvl="0"/>
            <a:r>
              <a:rPr lang="it-IT" dirty="0"/>
              <a:t>Fare clic per modificare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endParaRPr lang="en-US" dirty="0"/>
          </a:p>
        </p:txBody>
      </p:sp>
      <p:sp>
        <p:nvSpPr>
          <p:cNvPr id="5" name="Footer Placeholder 4"/>
          <p:cNvSpPr>
            <a:spLocks noGrp="1"/>
          </p:cNvSpPr>
          <p:nvPr>
            <p:ph type="ftr" sz="quarter" idx="11"/>
          </p:nvPr>
        </p:nvSpPr>
        <p:spPr>
          <a:xfrm>
            <a:off x="838200" y="6369635"/>
            <a:ext cx="4739888" cy="338554"/>
          </a:xfrm>
        </p:spPr>
        <p:txBody>
          <a:bodyPr wrap="none">
            <a:spAutoFit/>
          </a:bodyPr>
          <a:lstStyle>
            <a:lvl1pPr>
              <a:defRPr sz="1600"/>
            </a:lvl1pPr>
          </a:lstStyle>
          <a:p>
            <a:r>
              <a:rPr lang="it-IT" dirty="0"/>
              <a:t>Prova finale: Introduzione all’Analisi di Missioni Spaziali</a:t>
            </a:r>
          </a:p>
        </p:txBody>
      </p:sp>
      <p:sp>
        <p:nvSpPr>
          <p:cNvPr id="6" name="Slide Number Placeholder 5"/>
          <p:cNvSpPr>
            <a:spLocks noGrp="1"/>
          </p:cNvSpPr>
          <p:nvPr>
            <p:ph type="sldNum" sz="quarter" idx="12"/>
          </p:nvPr>
        </p:nvSpPr>
        <p:spPr/>
        <p:txBody>
          <a:bodyPr/>
          <a:lstStyle>
            <a:lvl1pPr>
              <a:defRPr sz="2000"/>
            </a:lvl1pPr>
          </a:lstStyle>
          <a:p>
            <a:fld id="{07ED6331-BE36-4EB0-BAD8-FC72B96BFAEC}" type="slidenum">
              <a:rPr lang="it-IT" smtClean="0"/>
              <a:pPr/>
              <a:t>‹N›</a:t>
            </a:fld>
            <a:endParaRPr lang="it-IT"/>
          </a:p>
        </p:txBody>
      </p:sp>
    </p:spTree>
    <p:extLst>
      <p:ext uri="{BB962C8B-B14F-4D97-AF65-F5344CB8AC3E}">
        <p14:creationId xmlns:p14="http://schemas.microsoft.com/office/powerpoint/2010/main" val="18877274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175B999D-A14B-4856-B8FD-A3CA79A6E9C9}" type="datetime1">
              <a:rPr lang="it-IT" smtClean="0"/>
              <a:t>08/01/2023</a:t>
            </a:fld>
            <a:endParaRPr lang="it-IT"/>
          </a:p>
        </p:txBody>
      </p:sp>
      <p:sp>
        <p:nvSpPr>
          <p:cNvPr id="5" name="Footer Placeholder 4"/>
          <p:cNvSpPr>
            <a:spLocks noGrp="1"/>
          </p:cNvSpPr>
          <p:nvPr>
            <p:ph type="ftr" sz="quarter" idx="11"/>
          </p:nvPr>
        </p:nvSpPr>
        <p:spPr/>
        <p:txBody>
          <a:bodyPr/>
          <a:lstStyle/>
          <a:p>
            <a:r>
              <a:rPr lang="it-IT"/>
              <a:t>Prova finale: Introduzione all’Analisi di Missioni Spaziali</a:t>
            </a:r>
          </a:p>
        </p:txBody>
      </p:sp>
      <p:sp>
        <p:nvSpPr>
          <p:cNvPr id="6" name="Slide Number Placeholder 5"/>
          <p:cNvSpPr>
            <a:spLocks noGrp="1"/>
          </p:cNvSpPr>
          <p:nvPr>
            <p:ph type="sldNum" sz="quarter" idx="12"/>
          </p:nvPr>
        </p:nvSpPr>
        <p:spPr/>
        <p:txBody>
          <a:bodyPr/>
          <a:lstStyle/>
          <a:p>
            <a:fld id="{07ED6331-BE36-4EB0-BAD8-FC72B96BFAEC}" type="slidenum">
              <a:rPr lang="it-IT" smtClean="0"/>
              <a:t>‹N›</a:t>
            </a:fld>
            <a:endParaRPr lang="it-IT"/>
          </a:p>
        </p:txBody>
      </p:sp>
    </p:spTree>
    <p:extLst>
      <p:ext uri="{BB962C8B-B14F-4D97-AF65-F5344CB8AC3E}">
        <p14:creationId xmlns:p14="http://schemas.microsoft.com/office/powerpoint/2010/main" val="30147969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le 1"/>
          <p:cNvSpPr>
            <a:spLocks noGrp="1"/>
          </p:cNvSpPr>
          <p:nvPr>
            <p:ph type="title"/>
          </p:nvPr>
        </p:nvSpPr>
        <p:spPr>
          <a:xfrm>
            <a:off x="838200" y="415400"/>
            <a:ext cx="9919319" cy="590931"/>
          </a:xfrm>
        </p:spPr>
        <p:txBody>
          <a:bodyPr wrap="none">
            <a:spAutoFit/>
          </a:bodyPr>
          <a:lstStyle>
            <a:lvl1pPr>
              <a:defRPr sz="3600" b="1"/>
            </a:lvl1pPr>
          </a:lstStyle>
          <a:p>
            <a:r>
              <a:rPr lang="it-IT"/>
              <a:t>Fare clic per modificare lo stile del titolo dello schema</a:t>
            </a:r>
            <a:endParaRPr lang="en-US" dirty="0"/>
          </a:p>
        </p:txBody>
      </p:sp>
      <p:sp>
        <p:nvSpPr>
          <p:cNvPr id="3" name="Content Placeholder 2"/>
          <p:cNvSpPr>
            <a:spLocks noGrp="1"/>
          </p:cNvSpPr>
          <p:nvPr>
            <p:ph sz="half" idx="1"/>
          </p:nvPr>
        </p:nvSpPr>
        <p:spPr>
          <a:xfrm>
            <a:off x="838200" y="1300899"/>
            <a:ext cx="5181600" cy="4876064"/>
          </a:xfrm>
        </p:spPr>
        <p:txBody>
          <a:bodyPr>
            <a:normAutofit/>
          </a:bodyPr>
          <a:lstStyle>
            <a:lvl1pPr algn="l">
              <a:defRPr sz="1600"/>
            </a:lvl1pPr>
            <a:lvl2pPr algn="l">
              <a:defRPr sz="1400"/>
            </a:lvl2pPr>
            <a:lvl3pPr algn="l">
              <a:defRPr sz="1200"/>
            </a:lvl3pPr>
            <a:lvl4pPr algn="l">
              <a:defRPr sz="1100"/>
            </a:lvl4pPr>
            <a:lvl5pPr algn="l">
              <a:defRPr sz="1100"/>
            </a:lvl5pPr>
          </a:lstStyle>
          <a:p>
            <a:pPr lvl="0"/>
            <a:r>
              <a:rPr lang="it-IT" dirty="0"/>
              <a:t>Fare clic per modificare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endParaRPr lang="en-US" dirty="0"/>
          </a:p>
        </p:txBody>
      </p:sp>
      <p:sp>
        <p:nvSpPr>
          <p:cNvPr id="4" name="Content Placeholder 3"/>
          <p:cNvSpPr>
            <a:spLocks noGrp="1"/>
          </p:cNvSpPr>
          <p:nvPr>
            <p:ph sz="half" idx="2"/>
          </p:nvPr>
        </p:nvSpPr>
        <p:spPr>
          <a:xfrm>
            <a:off x="6172200" y="1300899"/>
            <a:ext cx="5181600" cy="4876064"/>
          </a:xfrm>
        </p:spPr>
        <p:txBody>
          <a:bodyPr>
            <a:normAutofit/>
          </a:bodyPr>
          <a:lstStyle>
            <a:lvl1pPr>
              <a:defRPr sz="1600"/>
            </a:lvl1pPr>
            <a:lvl2pPr>
              <a:defRPr sz="1400"/>
            </a:lvl2pPr>
            <a:lvl3pPr>
              <a:defRPr sz="1200"/>
            </a:lvl3pPr>
            <a:lvl4pPr>
              <a:defRPr sz="1100"/>
            </a:lvl4pPr>
            <a:lvl5pPr>
              <a:defRPr sz="1100"/>
            </a:lvl5pPr>
          </a:lstStyle>
          <a:p>
            <a:pPr lvl="0"/>
            <a:r>
              <a:rPr lang="it-IT" dirty="0"/>
              <a:t>Fare clic per modificare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endParaRPr lang="en-US" dirty="0"/>
          </a:p>
        </p:txBody>
      </p:sp>
      <p:sp>
        <p:nvSpPr>
          <p:cNvPr id="6" name="Footer Placeholder 5"/>
          <p:cNvSpPr>
            <a:spLocks noGrp="1"/>
          </p:cNvSpPr>
          <p:nvPr>
            <p:ph type="ftr" sz="quarter" idx="11"/>
          </p:nvPr>
        </p:nvSpPr>
        <p:spPr>
          <a:xfrm>
            <a:off x="838200" y="6369635"/>
            <a:ext cx="4739888" cy="338554"/>
          </a:xfrm>
        </p:spPr>
        <p:txBody>
          <a:bodyPr wrap="none">
            <a:spAutoFit/>
          </a:bodyPr>
          <a:lstStyle>
            <a:lvl1pPr>
              <a:defRPr sz="1600"/>
            </a:lvl1pPr>
          </a:lstStyle>
          <a:p>
            <a:r>
              <a:rPr lang="it-IT"/>
              <a:t>Prova finale: Introduzione all’Analisi di Missioni Spaziali</a:t>
            </a:r>
          </a:p>
        </p:txBody>
      </p:sp>
      <p:sp>
        <p:nvSpPr>
          <p:cNvPr id="7" name="Slide Number Placeholder 6"/>
          <p:cNvSpPr>
            <a:spLocks noGrp="1"/>
          </p:cNvSpPr>
          <p:nvPr>
            <p:ph type="sldNum" sz="quarter" idx="12"/>
          </p:nvPr>
        </p:nvSpPr>
        <p:spPr/>
        <p:txBody>
          <a:bodyPr/>
          <a:lstStyle>
            <a:lvl1pPr>
              <a:defRPr sz="2000"/>
            </a:lvl1pPr>
          </a:lstStyle>
          <a:p>
            <a:fld id="{07ED6331-BE36-4EB0-BAD8-FC72B96BFAEC}" type="slidenum">
              <a:rPr lang="it-IT" smtClean="0"/>
              <a:pPr/>
              <a:t>‹N›</a:t>
            </a:fld>
            <a:endParaRPr lang="it-IT"/>
          </a:p>
        </p:txBody>
      </p:sp>
    </p:spTree>
    <p:extLst>
      <p:ext uri="{BB962C8B-B14F-4D97-AF65-F5344CB8AC3E}">
        <p14:creationId xmlns:p14="http://schemas.microsoft.com/office/powerpoint/2010/main" val="30362123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it-IT"/>
              <a:t>Fare clic per modificare lo stile del titolo dello schema</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Content Placeholder 3"/>
          <p:cNvSpPr>
            <a:spLocks noGrp="1"/>
          </p:cNvSpPr>
          <p:nvPr>
            <p:ph sz="half" idx="2"/>
          </p:nvPr>
        </p:nvSpPr>
        <p:spPr>
          <a:xfrm>
            <a:off x="839788" y="2505075"/>
            <a:ext cx="5157787"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Content Placeholder 5"/>
          <p:cNvSpPr>
            <a:spLocks noGrp="1"/>
          </p:cNvSpPr>
          <p:nvPr>
            <p:ph sz="quarter" idx="4"/>
          </p:nvPr>
        </p:nvSpPr>
        <p:spPr>
          <a:xfrm>
            <a:off x="6172200" y="2505075"/>
            <a:ext cx="5183188"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7" name="Date Placeholder 6"/>
          <p:cNvSpPr>
            <a:spLocks noGrp="1"/>
          </p:cNvSpPr>
          <p:nvPr>
            <p:ph type="dt" sz="half" idx="10"/>
          </p:nvPr>
        </p:nvSpPr>
        <p:spPr/>
        <p:txBody>
          <a:bodyPr/>
          <a:lstStyle/>
          <a:p>
            <a:fld id="{3BEBCC6D-DEA7-4845-B5C1-2F629F43089F}" type="datetime1">
              <a:rPr lang="it-IT" smtClean="0"/>
              <a:t>08/01/2023</a:t>
            </a:fld>
            <a:endParaRPr lang="it-IT"/>
          </a:p>
        </p:txBody>
      </p:sp>
      <p:sp>
        <p:nvSpPr>
          <p:cNvPr id="8" name="Footer Placeholder 7"/>
          <p:cNvSpPr>
            <a:spLocks noGrp="1"/>
          </p:cNvSpPr>
          <p:nvPr>
            <p:ph type="ftr" sz="quarter" idx="11"/>
          </p:nvPr>
        </p:nvSpPr>
        <p:spPr/>
        <p:txBody>
          <a:bodyPr/>
          <a:lstStyle/>
          <a:p>
            <a:r>
              <a:rPr lang="it-IT"/>
              <a:t>Prova finale: Introduzione all’Analisi di Missioni Spaziali</a:t>
            </a:r>
          </a:p>
        </p:txBody>
      </p:sp>
      <p:sp>
        <p:nvSpPr>
          <p:cNvPr id="9" name="Slide Number Placeholder 8"/>
          <p:cNvSpPr>
            <a:spLocks noGrp="1"/>
          </p:cNvSpPr>
          <p:nvPr>
            <p:ph type="sldNum" sz="quarter" idx="12"/>
          </p:nvPr>
        </p:nvSpPr>
        <p:spPr/>
        <p:txBody>
          <a:bodyPr/>
          <a:lstStyle/>
          <a:p>
            <a:fld id="{07ED6331-BE36-4EB0-BAD8-FC72B96BFAEC}" type="slidenum">
              <a:rPr lang="it-IT" smtClean="0"/>
              <a:t>‹N›</a:t>
            </a:fld>
            <a:endParaRPr lang="it-IT"/>
          </a:p>
        </p:txBody>
      </p:sp>
    </p:spTree>
    <p:extLst>
      <p:ext uri="{BB962C8B-B14F-4D97-AF65-F5344CB8AC3E}">
        <p14:creationId xmlns:p14="http://schemas.microsoft.com/office/powerpoint/2010/main" val="31061767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Date Placeholder 2"/>
          <p:cNvSpPr>
            <a:spLocks noGrp="1"/>
          </p:cNvSpPr>
          <p:nvPr>
            <p:ph type="dt" sz="half" idx="10"/>
          </p:nvPr>
        </p:nvSpPr>
        <p:spPr/>
        <p:txBody>
          <a:bodyPr/>
          <a:lstStyle/>
          <a:p>
            <a:fld id="{80E9647C-8E0E-4638-B322-656011D8EC8C}" type="datetime1">
              <a:rPr lang="it-IT" smtClean="0"/>
              <a:t>08/01/2023</a:t>
            </a:fld>
            <a:endParaRPr lang="it-IT"/>
          </a:p>
        </p:txBody>
      </p:sp>
      <p:sp>
        <p:nvSpPr>
          <p:cNvPr id="4" name="Footer Placeholder 3"/>
          <p:cNvSpPr>
            <a:spLocks noGrp="1"/>
          </p:cNvSpPr>
          <p:nvPr>
            <p:ph type="ftr" sz="quarter" idx="11"/>
          </p:nvPr>
        </p:nvSpPr>
        <p:spPr/>
        <p:txBody>
          <a:bodyPr/>
          <a:lstStyle/>
          <a:p>
            <a:r>
              <a:rPr lang="it-IT"/>
              <a:t>Prova finale: Introduzione all’Analisi di Missioni Spaziali</a:t>
            </a:r>
          </a:p>
        </p:txBody>
      </p:sp>
      <p:sp>
        <p:nvSpPr>
          <p:cNvPr id="5" name="Slide Number Placeholder 4"/>
          <p:cNvSpPr>
            <a:spLocks noGrp="1"/>
          </p:cNvSpPr>
          <p:nvPr>
            <p:ph type="sldNum" sz="quarter" idx="12"/>
          </p:nvPr>
        </p:nvSpPr>
        <p:spPr/>
        <p:txBody>
          <a:bodyPr/>
          <a:lstStyle/>
          <a:p>
            <a:fld id="{07ED6331-BE36-4EB0-BAD8-FC72B96BFAEC}" type="slidenum">
              <a:rPr lang="it-IT" smtClean="0"/>
              <a:t>‹N›</a:t>
            </a:fld>
            <a:endParaRPr lang="it-IT"/>
          </a:p>
        </p:txBody>
      </p:sp>
    </p:spTree>
    <p:extLst>
      <p:ext uri="{BB962C8B-B14F-4D97-AF65-F5344CB8AC3E}">
        <p14:creationId xmlns:p14="http://schemas.microsoft.com/office/powerpoint/2010/main" val="33776741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8B311E9-D6AA-42C7-8F1E-D96B58708839}" type="datetime1">
              <a:rPr lang="it-IT" smtClean="0"/>
              <a:t>08/01/2023</a:t>
            </a:fld>
            <a:endParaRPr lang="it-IT"/>
          </a:p>
        </p:txBody>
      </p:sp>
      <p:sp>
        <p:nvSpPr>
          <p:cNvPr id="3" name="Footer Placeholder 2"/>
          <p:cNvSpPr>
            <a:spLocks noGrp="1"/>
          </p:cNvSpPr>
          <p:nvPr>
            <p:ph type="ftr" sz="quarter" idx="11"/>
          </p:nvPr>
        </p:nvSpPr>
        <p:spPr/>
        <p:txBody>
          <a:bodyPr/>
          <a:lstStyle/>
          <a:p>
            <a:r>
              <a:rPr lang="it-IT"/>
              <a:t>Prova finale: Introduzione all’Analisi di Missioni Spaziali</a:t>
            </a:r>
          </a:p>
        </p:txBody>
      </p:sp>
      <p:sp>
        <p:nvSpPr>
          <p:cNvPr id="4" name="Slide Number Placeholder 3"/>
          <p:cNvSpPr>
            <a:spLocks noGrp="1"/>
          </p:cNvSpPr>
          <p:nvPr>
            <p:ph type="sldNum" sz="quarter" idx="12"/>
          </p:nvPr>
        </p:nvSpPr>
        <p:spPr/>
        <p:txBody>
          <a:bodyPr/>
          <a:lstStyle/>
          <a:p>
            <a:fld id="{07ED6331-BE36-4EB0-BAD8-FC72B96BFAEC}" type="slidenum">
              <a:rPr lang="it-IT" smtClean="0"/>
              <a:t>‹N›</a:t>
            </a:fld>
            <a:endParaRPr lang="it-IT"/>
          </a:p>
        </p:txBody>
      </p:sp>
    </p:spTree>
    <p:extLst>
      <p:ext uri="{BB962C8B-B14F-4D97-AF65-F5344CB8AC3E}">
        <p14:creationId xmlns:p14="http://schemas.microsoft.com/office/powerpoint/2010/main" val="26770288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4AAB4675-AFE9-4872-A497-2CBF8C6F87D5}" type="datetime1">
              <a:rPr lang="it-IT" smtClean="0"/>
              <a:t>08/01/2023</a:t>
            </a:fld>
            <a:endParaRPr lang="it-IT"/>
          </a:p>
        </p:txBody>
      </p:sp>
      <p:sp>
        <p:nvSpPr>
          <p:cNvPr id="6" name="Footer Placeholder 5"/>
          <p:cNvSpPr>
            <a:spLocks noGrp="1"/>
          </p:cNvSpPr>
          <p:nvPr>
            <p:ph type="ftr" sz="quarter" idx="11"/>
          </p:nvPr>
        </p:nvSpPr>
        <p:spPr/>
        <p:txBody>
          <a:bodyPr/>
          <a:lstStyle/>
          <a:p>
            <a:r>
              <a:rPr lang="it-IT"/>
              <a:t>Prova finale: Introduzione all’Analisi di Missioni Spaziali</a:t>
            </a:r>
          </a:p>
        </p:txBody>
      </p:sp>
      <p:sp>
        <p:nvSpPr>
          <p:cNvPr id="7" name="Slide Number Placeholder 6"/>
          <p:cNvSpPr>
            <a:spLocks noGrp="1"/>
          </p:cNvSpPr>
          <p:nvPr>
            <p:ph type="sldNum" sz="quarter" idx="12"/>
          </p:nvPr>
        </p:nvSpPr>
        <p:spPr/>
        <p:txBody>
          <a:bodyPr/>
          <a:lstStyle/>
          <a:p>
            <a:fld id="{07ED6331-BE36-4EB0-BAD8-FC72B96BFAEC}" type="slidenum">
              <a:rPr lang="it-IT" smtClean="0"/>
              <a:t>‹N›</a:t>
            </a:fld>
            <a:endParaRPr lang="it-IT"/>
          </a:p>
        </p:txBody>
      </p:sp>
    </p:spTree>
    <p:extLst>
      <p:ext uri="{BB962C8B-B14F-4D97-AF65-F5344CB8AC3E}">
        <p14:creationId xmlns:p14="http://schemas.microsoft.com/office/powerpoint/2010/main" val="17117718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it-IT"/>
              <a:t>Fare clic sull'icona per inserire un'immagine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0C57332B-46D7-4397-B5F9-BE6A4C2E02A4}" type="datetime1">
              <a:rPr lang="it-IT" smtClean="0"/>
              <a:t>08/01/2023</a:t>
            </a:fld>
            <a:endParaRPr lang="it-IT"/>
          </a:p>
        </p:txBody>
      </p:sp>
      <p:sp>
        <p:nvSpPr>
          <p:cNvPr id="6" name="Footer Placeholder 5"/>
          <p:cNvSpPr>
            <a:spLocks noGrp="1"/>
          </p:cNvSpPr>
          <p:nvPr>
            <p:ph type="ftr" sz="quarter" idx="11"/>
          </p:nvPr>
        </p:nvSpPr>
        <p:spPr/>
        <p:txBody>
          <a:bodyPr/>
          <a:lstStyle/>
          <a:p>
            <a:r>
              <a:rPr lang="it-IT"/>
              <a:t>Prova finale: Introduzione all’Analisi di Missioni Spaziali</a:t>
            </a:r>
          </a:p>
        </p:txBody>
      </p:sp>
      <p:sp>
        <p:nvSpPr>
          <p:cNvPr id="7" name="Slide Number Placeholder 6"/>
          <p:cNvSpPr>
            <a:spLocks noGrp="1"/>
          </p:cNvSpPr>
          <p:nvPr>
            <p:ph type="sldNum" sz="quarter" idx="12"/>
          </p:nvPr>
        </p:nvSpPr>
        <p:spPr/>
        <p:txBody>
          <a:bodyPr/>
          <a:lstStyle/>
          <a:p>
            <a:fld id="{07ED6331-BE36-4EB0-BAD8-FC72B96BFAEC}" type="slidenum">
              <a:rPr lang="it-IT" smtClean="0"/>
              <a:t>‹N›</a:t>
            </a:fld>
            <a:endParaRPr lang="it-IT"/>
          </a:p>
        </p:txBody>
      </p:sp>
    </p:spTree>
    <p:extLst>
      <p:ext uri="{BB962C8B-B14F-4D97-AF65-F5344CB8AC3E}">
        <p14:creationId xmlns:p14="http://schemas.microsoft.com/office/powerpoint/2010/main" val="2216283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it-IT" dirty="0"/>
              <a:t>Fare clic per modificare lo stile del titolo dello schema</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181B815-9B49-4B3A-83E0-4A0231C106D3}" type="datetime1">
              <a:rPr lang="it-IT" smtClean="0"/>
              <a:t>08/01/2023</a:t>
            </a:fld>
            <a:endParaRPr lang="it-IT"/>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it-IT"/>
              <a:t>Prova finale: Introduzione all’Analisi di Missioni Spaziali</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7ED6331-BE36-4EB0-BAD8-FC72B96BFAEC}" type="slidenum">
              <a:rPr lang="it-IT" smtClean="0"/>
              <a:t>‹N›</a:t>
            </a:fld>
            <a:endParaRPr lang="it-IT"/>
          </a:p>
        </p:txBody>
      </p:sp>
    </p:spTree>
    <p:extLst>
      <p:ext uri="{BB962C8B-B14F-4D97-AF65-F5344CB8AC3E}">
        <p14:creationId xmlns:p14="http://schemas.microsoft.com/office/powerpoint/2010/main" val="206389334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80.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01.png"/><Relationship Id="rId1" Type="http://schemas.openxmlformats.org/officeDocument/2006/relationships/slideLayout" Target="../slideLayouts/slideLayout4.xml"/><Relationship Id="rId4" Type="http://schemas.openxmlformats.org/officeDocument/2006/relationships/image" Target="../media/image100.png"/></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30.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40.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60.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80.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00.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20.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50.png"/></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chart" Target="../charts/char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BGRectangle">
            <a:extLst>
              <a:ext uri="{FF2B5EF4-FFF2-40B4-BE49-F238E27FC236}">
                <a16:creationId xmlns:a16="http://schemas.microsoft.com/office/drawing/2014/main" id="{F1611BA9-268A-49A6-84F8-FC91536686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E20EB187-900F-4AF5-813B-101456D9F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Immagine che contiene ragnatela&#10;&#10;Descrizione generata automaticamente">
            <a:extLst>
              <a:ext uri="{FF2B5EF4-FFF2-40B4-BE49-F238E27FC236}">
                <a16:creationId xmlns:a16="http://schemas.microsoft.com/office/drawing/2014/main" id="{242FBD40-149E-9E8D-7F8B-643DC33BC514}"/>
              </a:ext>
            </a:extLst>
          </p:cNvPr>
          <p:cNvPicPr>
            <a:picLocks noChangeAspect="1"/>
          </p:cNvPicPr>
          <p:nvPr/>
        </p:nvPicPr>
        <p:blipFill rotWithShape="1">
          <a:blip r:embed="rId2">
            <a:alphaModFix amt="50000"/>
          </a:blip>
          <a:srcRect t="7499" b="2139"/>
          <a:stretch/>
        </p:blipFill>
        <p:spPr>
          <a:xfrm>
            <a:off x="20" y="10"/>
            <a:ext cx="12191980" cy="6857990"/>
          </a:xfrm>
          <a:prstGeom prst="rect">
            <a:avLst/>
          </a:prstGeom>
        </p:spPr>
      </p:pic>
      <p:sp>
        <p:nvSpPr>
          <p:cNvPr id="2" name="Titolo 1">
            <a:extLst>
              <a:ext uri="{FF2B5EF4-FFF2-40B4-BE49-F238E27FC236}">
                <a16:creationId xmlns:a16="http://schemas.microsoft.com/office/drawing/2014/main" id="{D7C5A8E5-9928-DF67-4BBF-960F4F299C39}"/>
              </a:ext>
            </a:extLst>
          </p:cNvPr>
          <p:cNvSpPr>
            <a:spLocks noGrp="1"/>
          </p:cNvSpPr>
          <p:nvPr>
            <p:ph type="ctrTitle"/>
          </p:nvPr>
        </p:nvSpPr>
        <p:spPr>
          <a:xfrm>
            <a:off x="4387349" y="1200152"/>
            <a:ext cx="6897171" cy="4457696"/>
          </a:xfrm>
        </p:spPr>
        <p:txBody>
          <a:bodyPr anchor="ctr">
            <a:normAutofit/>
          </a:bodyPr>
          <a:lstStyle/>
          <a:p>
            <a:pPr algn="l"/>
            <a:r>
              <a:rPr lang="it-IT" sz="8000" dirty="0">
                <a:solidFill>
                  <a:srgbClr val="FFFFFF"/>
                </a:solidFill>
              </a:rPr>
              <a:t>Gruppo C13</a:t>
            </a:r>
          </a:p>
        </p:txBody>
      </p:sp>
      <p:sp>
        <p:nvSpPr>
          <p:cNvPr id="3" name="Sottotitolo 2">
            <a:extLst>
              <a:ext uri="{FF2B5EF4-FFF2-40B4-BE49-F238E27FC236}">
                <a16:creationId xmlns:a16="http://schemas.microsoft.com/office/drawing/2014/main" id="{2B290462-B317-70A7-85D6-BB0E9EB8733A}"/>
              </a:ext>
            </a:extLst>
          </p:cNvPr>
          <p:cNvSpPr>
            <a:spLocks noGrp="1"/>
          </p:cNvSpPr>
          <p:nvPr>
            <p:ph type="subTitle" idx="1"/>
          </p:nvPr>
        </p:nvSpPr>
        <p:spPr>
          <a:xfrm>
            <a:off x="849963" y="1200152"/>
            <a:ext cx="2816535" cy="4457696"/>
          </a:xfrm>
        </p:spPr>
        <p:txBody>
          <a:bodyPr anchor="ctr">
            <a:normAutofit/>
          </a:bodyPr>
          <a:lstStyle/>
          <a:p>
            <a:pPr algn="r"/>
            <a:r>
              <a:rPr lang="it-IT" sz="2800">
                <a:solidFill>
                  <a:srgbClr val="FFFFFF"/>
                </a:solidFill>
              </a:rPr>
              <a:t>Silvia Pala     10694997</a:t>
            </a:r>
          </a:p>
          <a:p>
            <a:pPr algn="r"/>
            <a:r>
              <a:rPr lang="it-IT" sz="2800">
                <a:solidFill>
                  <a:srgbClr val="FFFFFF"/>
                </a:solidFill>
              </a:rPr>
              <a:t>Alex Cristian Turcu     10711624</a:t>
            </a:r>
          </a:p>
          <a:p>
            <a:pPr algn="r"/>
            <a:r>
              <a:rPr lang="it-IT" sz="2800">
                <a:solidFill>
                  <a:srgbClr val="FFFFFF"/>
                </a:solidFill>
              </a:rPr>
              <a:t>Paolo Vanelli     10730510</a:t>
            </a:r>
          </a:p>
        </p:txBody>
      </p:sp>
      <p:sp>
        <p:nvSpPr>
          <p:cNvPr id="23" name="!!Line">
            <a:extLst>
              <a:ext uri="{FF2B5EF4-FFF2-40B4-BE49-F238E27FC236}">
                <a16:creationId xmlns:a16="http://schemas.microsoft.com/office/drawing/2014/main" id="{1825D5AF-D278-4D9A-A4F5-A1A1D35076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59936" y="2286000"/>
            <a:ext cx="27432" cy="2286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89935164"/>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687DCC3-F852-ED73-F240-ECCDA9F3B4A0}"/>
              </a:ext>
            </a:extLst>
          </p:cNvPr>
          <p:cNvSpPr>
            <a:spLocks noGrp="1"/>
          </p:cNvSpPr>
          <p:nvPr>
            <p:ph type="title"/>
          </p:nvPr>
        </p:nvSpPr>
        <p:spPr/>
        <p:txBody>
          <a:bodyPr/>
          <a:lstStyle/>
          <a:p>
            <a:r>
              <a:rPr lang="it-IT" dirty="0"/>
              <a:t>Alternativa 1</a:t>
            </a:r>
          </a:p>
        </p:txBody>
      </p:sp>
      <mc:AlternateContent xmlns:mc="http://schemas.openxmlformats.org/markup-compatibility/2006" xmlns:a14="http://schemas.microsoft.com/office/drawing/2010/main">
        <mc:Choice Requires="a14">
          <p:sp>
            <p:nvSpPr>
              <p:cNvPr id="6" name="Segnaposto contenuto 5">
                <a:extLst>
                  <a:ext uri="{FF2B5EF4-FFF2-40B4-BE49-F238E27FC236}">
                    <a16:creationId xmlns:a16="http://schemas.microsoft.com/office/drawing/2014/main" id="{C80072F3-5290-A1B1-74E4-ED69C98F86D4}"/>
                  </a:ext>
                </a:extLst>
              </p:cNvPr>
              <p:cNvSpPr>
                <a:spLocks noGrp="1"/>
              </p:cNvSpPr>
              <p:nvPr>
                <p:ph sz="half" idx="1"/>
              </p:nvPr>
            </p:nvSpPr>
            <p:spPr/>
            <p:txBody>
              <a:bodyPr>
                <a:normAutofit lnSpcReduction="10000"/>
              </a:bodyPr>
              <a:lstStyle/>
              <a:p>
                <a:pPr marL="228600" marR="0" lvl="0"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800" b="1"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Idea di partenza: </a:t>
                </a:r>
                <a:r>
                  <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utilizzare un’orbita circolare ausiliaria con raggio </a:t>
                </a:r>
                <a14:m>
                  <m:oMath xmlns:m="http://schemas.openxmlformats.org/officeDocument/2006/math">
                    <m:sSub>
                      <m:sSubPr>
                        <m:ctrlPr>
                          <a:rPr kumimoji="0" lang="it-IT"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it-IT"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𝑟</m:t>
                        </m:r>
                      </m:e>
                      <m:sub>
                        <m:r>
                          <a:rPr kumimoji="0" lang="it-IT"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𝑐</m:t>
                        </m:r>
                      </m:sub>
                    </m:sSub>
                    <m:r>
                      <a:rPr kumimoji="0" lang="it-IT" sz="18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mn-cs"/>
                      </a:rPr>
                      <m:t>=</m:t>
                    </m:r>
                    <m:sSub>
                      <m:sSubPr>
                        <m:ctrlPr>
                          <a:rPr kumimoji="0" lang="it-IT"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it-IT"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𝑟</m:t>
                        </m:r>
                      </m:e>
                      <m:sub>
                        <m:r>
                          <a:rPr kumimoji="0" lang="it-IT"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𝑎𝑓</m:t>
                        </m:r>
                      </m:sub>
                    </m:sSub>
                    <m:r>
                      <a:rPr kumimoji="0" lang="it-IT"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oMath>
                </a14:m>
                <a:r>
                  <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per evitare di compiere la manovra per cambiare l’anomalia del pericentro</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it-IT" sz="16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Trasferimento bitangente dal pericentro dell'orbita iniziale all'orbita di trasferimento circolare </a:t>
                </a:r>
                <a14:m>
                  <m:oMath xmlns:m="http://schemas.openxmlformats.org/officeDocument/2006/math">
                    <m:sSub>
                      <m:sSubPr>
                        <m:ctrlPr>
                          <a:rPr kumimoji="0" lang="it-IT"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it-IT"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𝑟</m:t>
                        </m:r>
                      </m:e>
                      <m:sub>
                        <m:r>
                          <a:rPr kumimoji="0" lang="it-IT"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𝑐</m:t>
                        </m:r>
                      </m:sub>
                    </m:sSub>
                    <m:r>
                      <a:rPr kumimoji="0" lang="it-IT" sz="18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mn-cs"/>
                      </a:rPr>
                      <m:t>=</m:t>
                    </m:r>
                    <m:sSub>
                      <m:sSubPr>
                        <m:ctrlPr>
                          <a:rPr kumimoji="0" lang="it-IT"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it-IT"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𝑟</m:t>
                        </m:r>
                      </m:e>
                      <m:sub>
                        <m:r>
                          <a:rPr kumimoji="0" lang="it-IT"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𝑎𝑓</m:t>
                        </m:r>
                      </m:sub>
                    </m:sSub>
                  </m:oMath>
                </a14:m>
                <a:r>
                  <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 (impulso 1 e 2)  </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Cambio piano (impulso 3)</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Raggiungere intersezione tra orbita circolare e l’apocentro di quella finale (impulso 4)</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kumimoji="0" lang="en-GB"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𝚫</m:t>
                        </m:r>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𝐯</m:t>
                        </m:r>
                      </m:e>
                      <m: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𝒕𝒐𝒕</m:t>
                        </m:r>
                      </m:sub>
                    </m:s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oMath>
                </a14:m>
                <a:r>
                  <a:rPr kumimoji="0" lang="en-GB" sz="1800" b="1" i="1" u="none" strike="noStrike" kern="1200" cap="none" spc="0" normalizeH="0" baseline="0" noProof="0" dirty="0">
                    <a:ln>
                      <a:noFill/>
                    </a:ln>
                    <a:solidFill>
                      <a:prstClr val="black"/>
                    </a:solidFill>
                    <a:effectLst/>
                    <a:uLnTx/>
                    <a:uFillTx/>
                    <a:latin typeface="Calibri" panose="020F0502020204030204"/>
                    <a:ea typeface="+mn-ea"/>
                    <a:cs typeface="+mn-cs"/>
                  </a:rPr>
                  <a:t>6.9762 </a:t>
                </a: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 </a:t>
                </a:r>
                <a14:m>
                  <m:oMath xmlns:m="http://schemas.openxmlformats.org/officeDocument/2006/math">
                    <m:f>
                      <m:fPr>
                        <m:ctrlPr>
                          <a:rPr kumimoji="0" lang="en-GB"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fPr>
                      <m:num>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𝐤𝐦</m:t>
                        </m:r>
                      </m:num>
                      <m:den>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𝐬</m:t>
                        </m:r>
                      </m:den>
                    </m:f>
                  </m:oMath>
                </a14:m>
                <a:endParaRPr kumimoji="0" lang="it-IT" sz="18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8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kumimoji="0" lang="en-GB"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𝚫</m:t>
                        </m:r>
                        <m:r>
                          <a:rPr kumimoji="0" lang="it-IT" sz="1800" b="1"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𝐭</m:t>
                        </m:r>
                      </m:e>
                      <m: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𝒕𝒐𝒕</m:t>
                        </m:r>
                      </m:sub>
                    </m:s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oMath>
                </a14:m>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9.0027</a:t>
                </a:r>
                <a:r>
                  <a:rPr kumimoji="0" lang="it-IT" sz="1800" b="1" i="0" u="none" strike="noStrike" kern="1200" cap="none" spc="0" normalizeH="0" baseline="0" noProof="0" dirty="0">
                    <a:ln>
                      <a:noFill/>
                    </a:ln>
                    <a:solidFill>
                      <a:prstClr val="black"/>
                    </a:solidFill>
                    <a:effectLst/>
                    <a:uLnTx/>
                    <a:uFillTx/>
                    <a:latin typeface="Calibri" panose="020F0502020204030204"/>
                    <a:ea typeface="+mn-ea"/>
                    <a:cs typeface="+mn-cs"/>
                  </a:rPr>
                  <a:t> </a:t>
                </a:r>
                <a14:m>
                  <m:oMath xmlns:m="http://schemas.openxmlformats.org/officeDocument/2006/math">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𝐡</m:t>
                    </m:r>
                  </m:oMath>
                </a14:m>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 = </a:t>
                </a:r>
                <a14:m>
                  <m:oMath xmlns:m="http://schemas.openxmlformats.org/officeDocument/2006/math">
                    <m:r>
                      <a:rPr kumimoji="0" lang="it-IT" sz="1800" b="1"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𝟑𝟐𝟒𝟎𝟗</m:t>
                    </m:r>
                    <m:r>
                      <a:rPr kumimoji="0" lang="it-IT" sz="1800" b="1"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it-IT" sz="1800" b="1"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𝟗𝟓𝟓𝟗</m:t>
                    </m:r>
                    <m:r>
                      <a:rPr kumimoji="0" lang="it-IT" sz="1800" b="1"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𝐬</m:t>
                    </m:r>
                  </m:oMath>
                </a14:m>
                <a:endParaRPr kumimoji="0" lang="it-IT" sz="18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indent="0">
                  <a:buNone/>
                </a:pPr>
                <a:endParaRPr lang="it-IT" dirty="0"/>
              </a:p>
            </p:txBody>
          </p:sp>
        </mc:Choice>
        <mc:Fallback xmlns="">
          <p:sp>
            <p:nvSpPr>
              <p:cNvPr id="6" name="Segnaposto contenuto 5">
                <a:extLst>
                  <a:ext uri="{FF2B5EF4-FFF2-40B4-BE49-F238E27FC236}">
                    <a16:creationId xmlns:a16="http://schemas.microsoft.com/office/drawing/2014/main" id="{C80072F3-5290-A1B1-74E4-ED69C98F86D4}"/>
                  </a:ext>
                </a:extLst>
              </p:cNvPr>
              <p:cNvSpPr>
                <a:spLocks noGrp="1" noRot="1" noChangeAspect="1" noMove="1" noResize="1" noEditPoints="1" noAdjustHandles="1" noChangeArrowheads="1" noChangeShapeType="1" noTextEdit="1"/>
              </p:cNvSpPr>
              <p:nvPr>
                <p:ph sz="half" idx="1"/>
              </p:nvPr>
            </p:nvSpPr>
            <p:spPr>
              <a:blipFill>
                <a:blip r:embed="rId3"/>
                <a:stretch>
                  <a:fillRect l="-1059" t="-1125"/>
                </a:stretch>
              </a:blipFill>
            </p:spPr>
            <p:txBody>
              <a:bodyPr/>
              <a:lstStyle/>
              <a:p>
                <a:r>
                  <a:rPr lang="it-IT">
                    <a:noFill/>
                  </a:rPr>
                  <a:t> </a:t>
                </a:r>
              </a:p>
            </p:txBody>
          </p:sp>
        </mc:Fallback>
      </mc:AlternateContent>
      <p:pic>
        <p:nvPicPr>
          <p:cNvPr id="8" name="Segnaposto contenuto 7">
            <a:extLst>
              <a:ext uri="{FF2B5EF4-FFF2-40B4-BE49-F238E27FC236}">
                <a16:creationId xmlns:a16="http://schemas.microsoft.com/office/drawing/2014/main" id="{43198BAC-220D-DD09-F3DB-9406186A8EC8}"/>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6172200" y="1480097"/>
            <a:ext cx="5181600" cy="4516932"/>
          </a:xfrm>
        </p:spPr>
      </p:pic>
      <p:sp>
        <p:nvSpPr>
          <p:cNvPr id="4" name="Segnaposto piè di pagina 3">
            <a:extLst>
              <a:ext uri="{FF2B5EF4-FFF2-40B4-BE49-F238E27FC236}">
                <a16:creationId xmlns:a16="http://schemas.microsoft.com/office/drawing/2014/main" id="{84A94DF1-D78C-9808-8E6F-5DE948CDB065}"/>
              </a:ext>
            </a:extLst>
          </p:cNvPr>
          <p:cNvSpPr>
            <a:spLocks noGrp="1"/>
          </p:cNvSpPr>
          <p:nvPr>
            <p:ph type="ftr" sz="quarter" idx="11"/>
          </p:nvPr>
        </p:nvSpPr>
        <p:spPr/>
        <p:txBody>
          <a:bodyPr/>
          <a:lstStyle/>
          <a:p>
            <a:r>
              <a:rPr lang="it-IT"/>
              <a:t>Prova finale: Introduzione all’Analisi di Missioni Spaziali</a:t>
            </a:r>
            <a:endParaRPr lang="it-IT" dirty="0"/>
          </a:p>
        </p:txBody>
      </p:sp>
      <p:sp>
        <p:nvSpPr>
          <p:cNvPr id="5" name="Segnaposto numero diapositiva 4">
            <a:extLst>
              <a:ext uri="{FF2B5EF4-FFF2-40B4-BE49-F238E27FC236}">
                <a16:creationId xmlns:a16="http://schemas.microsoft.com/office/drawing/2014/main" id="{D7E8F952-493A-EB6E-08B9-38A596AC67B9}"/>
              </a:ext>
            </a:extLst>
          </p:cNvPr>
          <p:cNvSpPr>
            <a:spLocks noGrp="1"/>
          </p:cNvSpPr>
          <p:nvPr>
            <p:ph type="sldNum" sz="quarter" idx="12"/>
          </p:nvPr>
        </p:nvSpPr>
        <p:spPr/>
        <p:txBody>
          <a:bodyPr/>
          <a:lstStyle/>
          <a:p>
            <a:fld id="{07ED6331-BE36-4EB0-BAD8-FC72B96BFAEC}" type="slidenum">
              <a:rPr lang="it-IT" smtClean="0"/>
              <a:pPr/>
              <a:t>10</a:t>
            </a:fld>
            <a:endParaRPr lang="it-IT"/>
          </a:p>
        </p:txBody>
      </p:sp>
    </p:spTree>
    <p:extLst>
      <p:ext uri="{BB962C8B-B14F-4D97-AF65-F5344CB8AC3E}">
        <p14:creationId xmlns:p14="http://schemas.microsoft.com/office/powerpoint/2010/main" val="6168371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4E8DACB-28C7-CA57-441F-80C866C48A68}"/>
              </a:ext>
            </a:extLst>
          </p:cNvPr>
          <p:cNvSpPr>
            <a:spLocks noGrp="1"/>
          </p:cNvSpPr>
          <p:nvPr>
            <p:ph type="title"/>
          </p:nvPr>
        </p:nvSpPr>
        <p:spPr/>
        <p:txBody>
          <a:bodyPr/>
          <a:lstStyle/>
          <a:p>
            <a:r>
              <a:rPr lang="it-IT" dirty="0"/>
              <a:t>Alternativa 2: Strategia Secante</a:t>
            </a:r>
          </a:p>
        </p:txBody>
      </p:sp>
      <mc:AlternateContent xmlns:mc="http://schemas.openxmlformats.org/markup-compatibility/2006" xmlns:a14="http://schemas.microsoft.com/office/drawing/2010/main">
        <mc:Choice Requires="a14">
          <p:sp>
            <p:nvSpPr>
              <p:cNvPr id="6" name="Segnaposto contenuto 5">
                <a:extLst>
                  <a:ext uri="{FF2B5EF4-FFF2-40B4-BE49-F238E27FC236}">
                    <a16:creationId xmlns:a16="http://schemas.microsoft.com/office/drawing/2014/main" id="{A43379CC-7C6A-D625-C187-469FBD1C6A4F}"/>
                  </a:ext>
                </a:extLst>
              </p:cNvPr>
              <p:cNvSpPr>
                <a:spLocks noGrp="1"/>
              </p:cNvSpPr>
              <p:nvPr>
                <p:ph sz="half" idx="1"/>
              </p:nvPr>
            </p:nvSpPr>
            <p:spPr/>
            <p:txBody>
              <a:bodyPr tIns="468000">
                <a:normAutofit/>
              </a:bodyPr>
              <a:lstStyle/>
              <a:p>
                <a:pPr>
                  <a:lnSpc>
                    <a:spcPct val="160000"/>
                  </a:lnSpc>
                </a:pPr>
                <a:r>
                  <a:rPr lang="it-IT" sz="1700" b="1" dirty="0"/>
                  <a:t>Idea di partenza</a:t>
                </a:r>
                <a:r>
                  <a:rPr lang="it-IT" sz="1700" dirty="0"/>
                  <a:t>: sfruttare metodi di calcolo numerico (MATLAB) per ottenere un’orbita a due impulsi con il </a:t>
                </a:r>
                <a14:m>
                  <m:oMath xmlns:m="http://schemas.openxmlformats.org/officeDocument/2006/math">
                    <m:r>
                      <m:rPr>
                        <m:sty m:val="p"/>
                      </m:rPr>
                      <a:rPr lang="it-IT" sz="1700" b="0" i="0" u="sng" smtClean="0">
                        <a:latin typeface="Cambria Math" panose="02040503050406030204" pitchFamily="18" charset="0"/>
                      </a:rPr>
                      <m:t>Δ</m:t>
                    </m:r>
                    <m:r>
                      <a:rPr lang="it-IT" sz="1700" b="0" i="1" u="sng" smtClean="0">
                        <a:latin typeface="Cambria Math" panose="02040503050406030204" pitchFamily="18" charset="0"/>
                      </a:rPr>
                      <m:t>𝑣</m:t>
                    </m:r>
                  </m:oMath>
                </a14:m>
                <a:r>
                  <a:rPr lang="it-IT" sz="1700" u="sng" dirty="0"/>
                  <a:t> più basso possibile</a:t>
                </a:r>
              </a:p>
              <a:p>
                <a:pPr>
                  <a:lnSpc>
                    <a:spcPct val="160000"/>
                  </a:lnSpc>
                </a:pPr>
                <a:r>
                  <a:rPr lang="it-IT" sz="1700" b="1" dirty="0"/>
                  <a:t>Risultato</a:t>
                </a:r>
                <a:r>
                  <a:rPr lang="it-IT" sz="1700" dirty="0"/>
                  <a:t>: trasferimento secante da orbita iniziale a orbita finale, con </a:t>
                </a:r>
                <a14:m>
                  <m:oMath xmlns:m="http://schemas.openxmlformats.org/officeDocument/2006/math">
                    <m:r>
                      <m:rPr>
                        <m:sty m:val="p"/>
                      </m:rPr>
                      <a:rPr lang="it-IT" sz="1700" b="0" i="0" u="sng" smtClean="0">
                        <a:latin typeface="Cambria Math" panose="02040503050406030204" pitchFamily="18" charset="0"/>
                      </a:rPr>
                      <m:t>Δ</m:t>
                    </m:r>
                    <m:r>
                      <a:rPr lang="it-IT" sz="1700" b="0" i="1" u="sng" smtClean="0">
                        <a:latin typeface="Cambria Math" panose="02040503050406030204" pitchFamily="18" charset="0"/>
                      </a:rPr>
                      <m:t>𝑣</m:t>
                    </m:r>
                  </m:oMath>
                </a14:m>
                <a:r>
                  <a:rPr lang="it-IT" sz="1700" u="sng" dirty="0"/>
                  <a:t> vicino al minimo e tempo di manovra fortemente ridotto</a:t>
                </a:r>
                <a:endParaRPr lang="it-IT" sz="1700" dirty="0"/>
              </a:p>
              <a:p>
                <a:pPr marL="0" indent="0">
                  <a:buNone/>
                </a:pPr>
                <a:endParaRPr lang="it-IT" sz="1700" dirty="0"/>
              </a:p>
              <a:p>
                <a:pPr marL="0" indent="0">
                  <a:buNone/>
                </a:pPr>
                <a14:m>
                  <m:oMath xmlns:m="http://schemas.openxmlformats.org/officeDocument/2006/math">
                    <m:r>
                      <a:rPr lang="it-IT" sz="1700" b="1" i="0" smtClean="0">
                        <a:latin typeface="Cambria Math" panose="02040503050406030204" pitchFamily="18" charset="0"/>
                      </a:rPr>
                      <m:t>𝚫</m:t>
                    </m:r>
                    <m:sSub>
                      <m:sSubPr>
                        <m:ctrlPr>
                          <a:rPr lang="it-IT" sz="1700" b="1" i="1" smtClean="0">
                            <a:latin typeface="Cambria Math" panose="02040503050406030204" pitchFamily="18" charset="0"/>
                          </a:rPr>
                        </m:ctrlPr>
                      </m:sSubPr>
                      <m:e>
                        <m:r>
                          <a:rPr lang="it-IT" sz="1700" b="1" i="1" smtClean="0">
                            <a:latin typeface="Cambria Math" panose="02040503050406030204" pitchFamily="18" charset="0"/>
                          </a:rPr>
                          <m:t>𝒗</m:t>
                        </m:r>
                      </m:e>
                      <m:sub>
                        <m:r>
                          <a:rPr lang="it-IT" sz="1700" b="1" i="1" smtClean="0">
                            <a:latin typeface="Cambria Math" panose="02040503050406030204" pitchFamily="18" charset="0"/>
                          </a:rPr>
                          <m:t>𝒕𝒐𝒕</m:t>
                        </m:r>
                      </m:sub>
                    </m:sSub>
                  </m:oMath>
                </a14:m>
                <a:r>
                  <a:rPr lang="it-IT" sz="1700" b="1" dirty="0"/>
                  <a:t> = 5.1306 km/s</a:t>
                </a:r>
              </a:p>
              <a:p>
                <a:pPr marL="0" indent="0">
                  <a:buNone/>
                </a:pPr>
                <a14:m>
                  <m:oMath xmlns:m="http://schemas.openxmlformats.org/officeDocument/2006/math">
                    <m:r>
                      <a:rPr lang="it-IT" sz="1700" b="1" i="0" smtClean="0">
                        <a:latin typeface="Cambria Math" panose="02040503050406030204" pitchFamily="18" charset="0"/>
                      </a:rPr>
                      <m:t>𝚫</m:t>
                    </m:r>
                    <m:sSub>
                      <m:sSubPr>
                        <m:ctrlPr>
                          <a:rPr lang="it-IT" sz="1700" b="1" i="1" smtClean="0">
                            <a:latin typeface="Cambria Math" panose="02040503050406030204" pitchFamily="18" charset="0"/>
                          </a:rPr>
                        </m:ctrlPr>
                      </m:sSubPr>
                      <m:e>
                        <m:r>
                          <a:rPr lang="it-IT" sz="1700" b="1" i="1" smtClean="0">
                            <a:latin typeface="Cambria Math" panose="02040503050406030204" pitchFamily="18" charset="0"/>
                          </a:rPr>
                          <m:t>𝒕</m:t>
                        </m:r>
                      </m:e>
                      <m:sub>
                        <m:r>
                          <a:rPr lang="it-IT" sz="1700" b="1" i="1" smtClean="0">
                            <a:latin typeface="Cambria Math" panose="02040503050406030204" pitchFamily="18" charset="0"/>
                          </a:rPr>
                          <m:t>𝒕𝒐𝒕</m:t>
                        </m:r>
                      </m:sub>
                    </m:sSub>
                  </m:oMath>
                </a14:m>
                <a:r>
                  <a:rPr lang="it-IT" sz="1700" b="1" dirty="0"/>
                  <a:t> = 2.4878 h = 8964.9024 s</a:t>
                </a:r>
              </a:p>
            </p:txBody>
          </p:sp>
        </mc:Choice>
        <mc:Fallback xmlns="">
          <p:sp>
            <p:nvSpPr>
              <p:cNvPr id="6" name="Segnaposto contenuto 5">
                <a:extLst>
                  <a:ext uri="{FF2B5EF4-FFF2-40B4-BE49-F238E27FC236}">
                    <a16:creationId xmlns:a16="http://schemas.microsoft.com/office/drawing/2014/main" id="{A43379CC-7C6A-D625-C187-469FBD1C6A4F}"/>
                  </a:ext>
                </a:extLst>
              </p:cNvPr>
              <p:cNvSpPr>
                <a:spLocks noGrp="1" noRot="1" noChangeAspect="1" noMove="1" noResize="1" noEditPoints="1" noAdjustHandles="1" noChangeArrowheads="1" noChangeShapeType="1" noTextEdit="1"/>
              </p:cNvSpPr>
              <p:nvPr>
                <p:ph sz="half" idx="1"/>
              </p:nvPr>
            </p:nvSpPr>
            <p:spPr>
              <a:blipFill>
                <a:blip r:embed="rId2"/>
                <a:stretch>
                  <a:fillRect l="-588" r="-1059"/>
                </a:stretch>
              </a:blipFill>
            </p:spPr>
            <p:txBody>
              <a:bodyPr/>
              <a:lstStyle/>
              <a:p>
                <a:r>
                  <a:rPr lang="it-IT">
                    <a:noFill/>
                  </a:rPr>
                  <a:t> </a:t>
                </a:r>
              </a:p>
            </p:txBody>
          </p:sp>
        </mc:Fallback>
      </mc:AlternateContent>
      <p:pic>
        <p:nvPicPr>
          <p:cNvPr id="14" name="Segnaposto contenuto 13">
            <a:extLst>
              <a:ext uri="{FF2B5EF4-FFF2-40B4-BE49-F238E27FC236}">
                <a16:creationId xmlns:a16="http://schemas.microsoft.com/office/drawing/2014/main" id="{2835A427-3769-D4EB-1DCB-EAE79646882A}"/>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rcRect/>
          <a:stretch/>
        </p:blipFill>
        <p:spPr>
          <a:xfrm>
            <a:off x="6172202" y="890791"/>
            <a:ext cx="5341663" cy="5076417"/>
          </a:xfrm>
        </p:spPr>
      </p:pic>
      <p:sp>
        <p:nvSpPr>
          <p:cNvPr id="4" name="Segnaposto piè di pagina 3">
            <a:extLst>
              <a:ext uri="{FF2B5EF4-FFF2-40B4-BE49-F238E27FC236}">
                <a16:creationId xmlns:a16="http://schemas.microsoft.com/office/drawing/2014/main" id="{4597329D-28BE-230A-CD1E-BCF8DA485DB6}"/>
              </a:ext>
            </a:extLst>
          </p:cNvPr>
          <p:cNvSpPr>
            <a:spLocks noGrp="1"/>
          </p:cNvSpPr>
          <p:nvPr>
            <p:ph type="ftr" sz="quarter" idx="11"/>
          </p:nvPr>
        </p:nvSpPr>
        <p:spPr/>
        <p:txBody>
          <a:bodyPr/>
          <a:lstStyle/>
          <a:p>
            <a:r>
              <a:rPr lang="it-IT"/>
              <a:t>Prova finale: Introduzione all’Analisi di Missioni Spaziali</a:t>
            </a:r>
            <a:endParaRPr lang="it-IT" dirty="0"/>
          </a:p>
        </p:txBody>
      </p:sp>
      <p:sp>
        <p:nvSpPr>
          <p:cNvPr id="5" name="Segnaposto numero diapositiva 4">
            <a:extLst>
              <a:ext uri="{FF2B5EF4-FFF2-40B4-BE49-F238E27FC236}">
                <a16:creationId xmlns:a16="http://schemas.microsoft.com/office/drawing/2014/main" id="{FC011EE5-D3A9-26B1-7422-9FB858B4E8E2}"/>
              </a:ext>
            </a:extLst>
          </p:cNvPr>
          <p:cNvSpPr>
            <a:spLocks noGrp="1"/>
          </p:cNvSpPr>
          <p:nvPr>
            <p:ph type="sldNum" sz="quarter" idx="12"/>
          </p:nvPr>
        </p:nvSpPr>
        <p:spPr/>
        <p:txBody>
          <a:bodyPr/>
          <a:lstStyle/>
          <a:p>
            <a:fld id="{07ED6331-BE36-4EB0-BAD8-FC72B96BFAEC}" type="slidenum">
              <a:rPr lang="it-IT" smtClean="0"/>
              <a:pPr/>
              <a:t>11</a:t>
            </a:fld>
            <a:endParaRPr lang="it-IT"/>
          </a:p>
        </p:txBody>
      </p:sp>
    </p:spTree>
    <p:extLst>
      <p:ext uri="{BB962C8B-B14F-4D97-AF65-F5344CB8AC3E}">
        <p14:creationId xmlns:p14="http://schemas.microsoft.com/office/powerpoint/2010/main" val="20719400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107B988-3C93-D31E-A057-91AEB82F66BA}"/>
              </a:ext>
            </a:extLst>
          </p:cNvPr>
          <p:cNvSpPr>
            <a:spLocks noGrp="1"/>
          </p:cNvSpPr>
          <p:nvPr>
            <p:ph type="title"/>
          </p:nvPr>
        </p:nvSpPr>
        <p:spPr/>
        <p:txBody>
          <a:bodyPr/>
          <a:lstStyle/>
          <a:p>
            <a:r>
              <a:rPr lang="it-IT" dirty="0"/>
              <a:t>Alternativa 2: Strategia Secante</a:t>
            </a:r>
          </a:p>
        </p:txBody>
      </p:sp>
      <p:sp>
        <p:nvSpPr>
          <p:cNvPr id="7" name="Segnaposto contenuto 6">
            <a:extLst>
              <a:ext uri="{FF2B5EF4-FFF2-40B4-BE49-F238E27FC236}">
                <a16:creationId xmlns:a16="http://schemas.microsoft.com/office/drawing/2014/main" id="{6A7A1492-E05A-9A8F-2F51-E9FE17A80A66}"/>
              </a:ext>
            </a:extLst>
          </p:cNvPr>
          <p:cNvSpPr>
            <a:spLocks noGrp="1"/>
          </p:cNvSpPr>
          <p:nvPr>
            <p:ph idx="1"/>
          </p:nvPr>
        </p:nvSpPr>
        <p:spPr/>
        <p:txBody>
          <a:bodyPr lIns="360000" tIns="900000" rIns="90000"/>
          <a:lstStyle/>
          <a:p>
            <a:pPr marL="0" indent="0">
              <a:buNone/>
            </a:pPr>
            <a:r>
              <a:rPr lang="it-IT" sz="2400" b="1" dirty="0"/>
              <a:t>Step per definire la manovra:</a:t>
            </a:r>
            <a:endParaRPr lang="it-IT" sz="2400" dirty="0"/>
          </a:p>
          <a:p>
            <a:pPr marL="457200" indent="-457200">
              <a:lnSpc>
                <a:spcPct val="200000"/>
              </a:lnSpc>
              <a:buFont typeface="+mj-lt"/>
              <a:buAutoNum type="arabicParenR"/>
            </a:pPr>
            <a:r>
              <a:rPr lang="it-IT" sz="2000" dirty="0"/>
              <a:t>Trovare la manovra a due impulsi che minimizzi il costo per passare da orbita iniziale a finale</a:t>
            </a:r>
          </a:p>
          <a:p>
            <a:pPr marL="457200" indent="-457200">
              <a:lnSpc>
                <a:spcPct val="200000"/>
              </a:lnSpc>
              <a:buFont typeface="+mj-lt"/>
              <a:buAutoNum type="arabicParenR"/>
            </a:pPr>
            <a:r>
              <a:rPr lang="it-IT" sz="2000" dirty="0"/>
              <a:t>Studiare tale manovra e fare delle considerazioni su possibili miglioramenti</a:t>
            </a:r>
          </a:p>
          <a:p>
            <a:pPr marL="457200" indent="-457200">
              <a:lnSpc>
                <a:spcPct val="200000"/>
              </a:lnSpc>
              <a:buFont typeface="+mj-lt"/>
              <a:buAutoNum type="arabicParenR"/>
            </a:pPr>
            <a:r>
              <a:rPr lang="it-IT" sz="2000" dirty="0"/>
              <a:t>Trovare una nuova manovra migliorativa e confrontarla con la precedente</a:t>
            </a:r>
          </a:p>
        </p:txBody>
      </p:sp>
      <p:sp>
        <p:nvSpPr>
          <p:cNvPr id="5" name="Segnaposto piè di pagina 4">
            <a:extLst>
              <a:ext uri="{FF2B5EF4-FFF2-40B4-BE49-F238E27FC236}">
                <a16:creationId xmlns:a16="http://schemas.microsoft.com/office/drawing/2014/main" id="{A127A48F-C302-085A-D58E-E51E98E9E64D}"/>
              </a:ext>
            </a:extLst>
          </p:cNvPr>
          <p:cNvSpPr>
            <a:spLocks noGrp="1"/>
          </p:cNvSpPr>
          <p:nvPr>
            <p:ph type="ftr" sz="quarter" idx="11"/>
          </p:nvPr>
        </p:nvSpPr>
        <p:spPr/>
        <p:txBody>
          <a:bodyPr/>
          <a:lstStyle/>
          <a:p>
            <a:r>
              <a:rPr lang="it-IT"/>
              <a:t>Prova finale: Introduzione all’Analisi di Missioni Spaziali</a:t>
            </a:r>
          </a:p>
        </p:txBody>
      </p:sp>
      <p:sp>
        <p:nvSpPr>
          <p:cNvPr id="6" name="Segnaposto numero diapositiva 5">
            <a:extLst>
              <a:ext uri="{FF2B5EF4-FFF2-40B4-BE49-F238E27FC236}">
                <a16:creationId xmlns:a16="http://schemas.microsoft.com/office/drawing/2014/main" id="{7AC21A3B-986C-FBB4-1EAF-17E7880A1C88}"/>
              </a:ext>
            </a:extLst>
          </p:cNvPr>
          <p:cNvSpPr>
            <a:spLocks noGrp="1"/>
          </p:cNvSpPr>
          <p:nvPr>
            <p:ph type="sldNum" sz="quarter" idx="12"/>
          </p:nvPr>
        </p:nvSpPr>
        <p:spPr/>
        <p:txBody>
          <a:bodyPr/>
          <a:lstStyle/>
          <a:p>
            <a:fld id="{07ED6331-BE36-4EB0-BAD8-FC72B96BFAEC}" type="slidenum">
              <a:rPr lang="it-IT" smtClean="0"/>
              <a:pPr/>
              <a:t>12</a:t>
            </a:fld>
            <a:endParaRPr lang="it-IT"/>
          </a:p>
        </p:txBody>
      </p:sp>
    </p:spTree>
    <p:extLst>
      <p:ext uri="{BB962C8B-B14F-4D97-AF65-F5344CB8AC3E}">
        <p14:creationId xmlns:p14="http://schemas.microsoft.com/office/powerpoint/2010/main" val="35607527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7232619-2666-2825-151C-FBFCD9D9A763}"/>
              </a:ext>
            </a:extLst>
          </p:cNvPr>
          <p:cNvSpPr>
            <a:spLocks noGrp="1"/>
          </p:cNvSpPr>
          <p:nvPr>
            <p:ph type="title"/>
          </p:nvPr>
        </p:nvSpPr>
        <p:spPr/>
        <p:txBody>
          <a:bodyPr/>
          <a:lstStyle/>
          <a:p>
            <a:r>
              <a:rPr lang="it-IT" dirty="0"/>
              <a:t>Alternativa 2: trovare la manovra che minimizzi il costo</a:t>
            </a:r>
          </a:p>
        </p:txBody>
      </p:sp>
      <mc:AlternateContent xmlns:mc="http://schemas.openxmlformats.org/markup-compatibility/2006" xmlns:a14="http://schemas.microsoft.com/office/drawing/2010/main">
        <mc:Choice Requires="a14">
          <p:sp>
            <p:nvSpPr>
              <p:cNvPr id="3" name="Segnaposto contenuto 2">
                <a:extLst>
                  <a:ext uri="{FF2B5EF4-FFF2-40B4-BE49-F238E27FC236}">
                    <a16:creationId xmlns:a16="http://schemas.microsoft.com/office/drawing/2014/main" id="{3CC50A82-7DFF-E562-D4F6-DAE7F372E586}"/>
                  </a:ext>
                </a:extLst>
              </p:cNvPr>
              <p:cNvSpPr>
                <a:spLocks noGrp="1"/>
              </p:cNvSpPr>
              <p:nvPr>
                <p:ph sz="half" idx="1"/>
              </p:nvPr>
            </p:nvSpPr>
            <p:spPr/>
            <p:txBody>
              <a:bodyPr tIns="396000"/>
              <a:lstStyle/>
              <a:p>
                <a:pPr marL="0" indent="0">
                  <a:lnSpc>
                    <a:spcPct val="150000"/>
                  </a:lnSpc>
                  <a:buNone/>
                </a:pPr>
                <a:r>
                  <a:rPr lang="it-IT" sz="1800" b="1" dirty="0"/>
                  <a:t>Idea di base:</a:t>
                </a:r>
              </a:p>
              <a:p>
                <a:pPr>
                  <a:lnSpc>
                    <a:spcPct val="150000"/>
                  </a:lnSpc>
                </a:pPr>
                <a:r>
                  <a:rPr lang="it-IT" dirty="0"/>
                  <a:t>discretizzare orbita iniziale</a:t>
                </a:r>
              </a:p>
              <a:p>
                <a:pPr>
                  <a:lnSpc>
                    <a:spcPct val="150000"/>
                  </a:lnSpc>
                </a:pPr>
                <a:r>
                  <a:rPr lang="it-IT" dirty="0"/>
                  <a:t>discretizzare orbita finale</a:t>
                </a:r>
              </a:p>
              <a:p>
                <a:pPr>
                  <a:lnSpc>
                    <a:spcPct val="150000"/>
                  </a:lnSpc>
                </a:pPr>
                <a:r>
                  <a:rPr lang="it-IT" dirty="0"/>
                  <a:t>per ogni possibile coppia di punti, trovare tutte le possibili orbite di trasferimento variando il parametro </a:t>
                </a:r>
                <a14:m>
                  <m:oMath xmlns:m="http://schemas.openxmlformats.org/officeDocument/2006/math">
                    <m:r>
                      <a:rPr lang="it-IT" b="0" i="1" smtClean="0">
                        <a:latin typeface="Cambria Math" panose="02040503050406030204" pitchFamily="18" charset="0"/>
                      </a:rPr>
                      <m:t>𝜔</m:t>
                    </m:r>
                  </m:oMath>
                </a14:m>
                <a:endParaRPr lang="it-IT" dirty="0"/>
              </a:p>
              <a:p>
                <a:pPr>
                  <a:lnSpc>
                    <a:spcPct val="150000"/>
                  </a:lnSpc>
                </a:pPr>
                <a:r>
                  <a:rPr lang="it-IT" dirty="0"/>
                  <a:t>selezionare le orbite ellittiche valide controllandone l’eccentricità attraverso il </a:t>
                </a:r>
                <a:r>
                  <a:rPr lang="it-IT" u="sng" dirty="0"/>
                  <a:t>grafico</a:t>
                </a:r>
              </a:p>
              <a:p>
                <a:pPr>
                  <a:lnSpc>
                    <a:spcPct val="150000"/>
                  </a:lnSpc>
                </a:pPr>
                <a:r>
                  <a:rPr lang="it-IT" dirty="0"/>
                  <a:t>selezionare l’orbita che in assoluto presenti il </a:t>
                </a:r>
                <a14:m>
                  <m:oMath xmlns:m="http://schemas.openxmlformats.org/officeDocument/2006/math">
                    <m:r>
                      <m:rPr>
                        <m:sty m:val="p"/>
                      </m:rPr>
                      <a:rPr lang="it-IT" b="0" i="0" smtClean="0">
                        <a:latin typeface="Cambria Math" panose="02040503050406030204" pitchFamily="18" charset="0"/>
                      </a:rPr>
                      <m:t>Δ</m:t>
                    </m:r>
                    <m:r>
                      <a:rPr lang="it-IT" b="0" i="1" smtClean="0">
                        <a:latin typeface="Cambria Math" panose="02040503050406030204" pitchFamily="18" charset="0"/>
                      </a:rPr>
                      <m:t>𝑣</m:t>
                    </m:r>
                  </m:oMath>
                </a14:m>
                <a:r>
                  <a:rPr lang="it-IT" dirty="0"/>
                  <a:t> minimo</a:t>
                </a:r>
              </a:p>
            </p:txBody>
          </p:sp>
        </mc:Choice>
        <mc:Fallback xmlns="">
          <p:sp>
            <p:nvSpPr>
              <p:cNvPr id="3" name="Segnaposto contenuto 2">
                <a:extLst>
                  <a:ext uri="{FF2B5EF4-FFF2-40B4-BE49-F238E27FC236}">
                    <a16:creationId xmlns:a16="http://schemas.microsoft.com/office/drawing/2014/main" id="{3CC50A82-7DFF-E562-D4F6-DAE7F372E586}"/>
                  </a:ext>
                </a:extLst>
              </p:cNvPr>
              <p:cNvSpPr>
                <a:spLocks noGrp="1" noRot="1" noChangeAspect="1" noMove="1" noResize="1" noEditPoints="1" noAdjustHandles="1" noChangeArrowheads="1" noChangeShapeType="1" noTextEdit="1"/>
              </p:cNvSpPr>
              <p:nvPr>
                <p:ph sz="half" idx="1"/>
              </p:nvPr>
            </p:nvSpPr>
            <p:spPr>
              <a:blipFill>
                <a:blip r:embed="rId2"/>
                <a:stretch>
                  <a:fillRect l="-1059"/>
                </a:stretch>
              </a:blipFill>
            </p:spPr>
            <p:txBody>
              <a:bodyPr/>
              <a:lstStyle/>
              <a:p>
                <a:r>
                  <a:rPr lang="it-IT">
                    <a:noFill/>
                  </a:rPr>
                  <a:t> </a:t>
                </a:r>
              </a:p>
            </p:txBody>
          </p:sp>
        </mc:Fallback>
      </mc:AlternateContent>
      <p:sp>
        <p:nvSpPr>
          <p:cNvPr id="4" name="Segnaposto piè di pagina 3">
            <a:extLst>
              <a:ext uri="{FF2B5EF4-FFF2-40B4-BE49-F238E27FC236}">
                <a16:creationId xmlns:a16="http://schemas.microsoft.com/office/drawing/2014/main" id="{87478A47-10ED-20F3-8DC6-247B45D3A5AC}"/>
              </a:ext>
            </a:extLst>
          </p:cNvPr>
          <p:cNvSpPr>
            <a:spLocks noGrp="1"/>
          </p:cNvSpPr>
          <p:nvPr>
            <p:ph type="ftr" sz="quarter" idx="11"/>
          </p:nvPr>
        </p:nvSpPr>
        <p:spPr/>
        <p:txBody>
          <a:bodyPr/>
          <a:lstStyle/>
          <a:p>
            <a:r>
              <a:rPr lang="it-IT"/>
              <a:t>Prova finale: Introduzione all’Analisi di Missioni Spaziali</a:t>
            </a:r>
            <a:endParaRPr lang="it-IT" dirty="0"/>
          </a:p>
        </p:txBody>
      </p:sp>
      <p:sp>
        <p:nvSpPr>
          <p:cNvPr id="5" name="Segnaposto numero diapositiva 4">
            <a:extLst>
              <a:ext uri="{FF2B5EF4-FFF2-40B4-BE49-F238E27FC236}">
                <a16:creationId xmlns:a16="http://schemas.microsoft.com/office/drawing/2014/main" id="{8B93192B-9275-7800-DF9B-ACBB9DF5952D}"/>
              </a:ext>
            </a:extLst>
          </p:cNvPr>
          <p:cNvSpPr>
            <a:spLocks noGrp="1"/>
          </p:cNvSpPr>
          <p:nvPr>
            <p:ph type="sldNum" sz="quarter" idx="12"/>
          </p:nvPr>
        </p:nvSpPr>
        <p:spPr/>
        <p:txBody>
          <a:bodyPr/>
          <a:lstStyle/>
          <a:p>
            <a:fld id="{07ED6331-BE36-4EB0-BAD8-FC72B96BFAEC}" type="slidenum">
              <a:rPr lang="it-IT" smtClean="0"/>
              <a:pPr/>
              <a:t>13</a:t>
            </a:fld>
            <a:endParaRPr lang="it-IT"/>
          </a:p>
        </p:txBody>
      </p:sp>
      <p:pic>
        <p:nvPicPr>
          <p:cNvPr id="16" name="Segnaposto contenuto 15">
            <a:extLst>
              <a:ext uri="{FF2B5EF4-FFF2-40B4-BE49-F238E27FC236}">
                <a16:creationId xmlns:a16="http://schemas.microsoft.com/office/drawing/2014/main" id="{6A8BC4C5-C1D2-9ED6-2A22-A521E63399AC}"/>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72202" y="1300899"/>
            <a:ext cx="5381520" cy="4209638"/>
          </a:xfrm>
        </p:spPr>
      </p:pic>
      <mc:AlternateContent xmlns:mc="http://schemas.openxmlformats.org/markup-compatibility/2006" xmlns:a14="http://schemas.microsoft.com/office/drawing/2010/main">
        <mc:Choice Requires="a14">
          <p:sp>
            <p:nvSpPr>
              <p:cNvPr id="17" name="CasellaDiTesto 16">
                <a:extLst>
                  <a:ext uri="{FF2B5EF4-FFF2-40B4-BE49-F238E27FC236}">
                    <a16:creationId xmlns:a16="http://schemas.microsoft.com/office/drawing/2014/main" id="{F244184C-CB2A-A466-B900-1EB2C924472D}"/>
                  </a:ext>
                </a:extLst>
              </p:cNvPr>
              <p:cNvSpPr txBox="1"/>
              <p:nvPr/>
            </p:nvSpPr>
            <p:spPr>
              <a:xfrm>
                <a:off x="6172202" y="5510537"/>
                <a:ext cx="5381520" cy="369332"/>
              </a:xfrm>
              <a:prstGeom prst="rect">
                <a:avLst/>
              </a:prstGeom>
              <a:noFill/>
            </p:spPr>
            <p:txBody>
              <a:bodyPr wrap="square" rtlCol="0" anchor="ctr" anchorCtr="0">
                <a:normAutofit/>
              </a:bodyPr>
              <a:lstStyle/>
              <a:p>
                <a:pPr algn="ctr"/>
                <a:r>
                  <a:rPr lang="it-IT" sz="1600" i="1" dirty="0"/>
                  <a:t>Grafico dell’eccentricità al variare del parametro </a:t>
                </a:r>
                <a14:m>
                  <m:oMath xmlns:m="http://schemas.openxmlformats.org/officeDocument/2006/math">
                    <m:r>
                      <a:rPr lang="it-IT" sz="1600" b="0" i="1" smtClean="0">
                        <a:latin typeface="Cambria Math" panose="02040503050406030204" pitchFamily="18" charset="0"/>
                      </a:rPr>
                      <m:t>𝜔</m:t>
                    </m:r>
                  </m:oMath>
                </a14:m>
                <a:endParaRPr lang="it-IT" sz="1600" i="1" dirty="0"/>
              </a:p>
            </p:txBody>
          </p:sp>
        </mc:Choice>
        <mc:Fallback xmlns="">
          <p:sp>
            <p:nvSpPr>
              <p:cNvPr id="17" name="CasellaDiTesto 16">
                <a:extLst>
                  <a:ext uri="{FF2B5EF4-FFF2-40B4-BE49-F238E27FC236}">
                    <a16:creationId xmlns:a16="http://schemas.microsoft.com/office/drawing/2014/main" id="{F244184C-CB2A-A466-B900-1EB2C924472D}"/>
                  </a:ext>
                </a:extLst>
              </p:cNvPr>
              <p:cNvSpPr txBox="1">
                <a:spLocks noRot="1" noChangeAspect="1" noMove="1" noResize="1" noEditPoints="1" noAdjustHandles="1" noChangeArrowheads="1" noChangeShapeType="1" noTextEdit="1"/>
              </p:cNvSpPr>
              <p:nvPr/>
            </p:nvSpPr>
            <p:spPr>
              <a:xfrm>
                <a:off x="6172202" y="5510537"/>
                <a:ext cx="5381520" cy="369332"/>
              </a:xfrm>
              <a:prstGeom prst="rect">
                <a:avLst/>
              </a:prstGeom>
              <a:blipFill>
                <a:blip r:embed="rId4"/>
                <a:stretch>
                  <a:fillRect b="-16393"/>
                </a:stretch>
              </a:blipFill>
            </p:spPr>
            <p:txBody>
              <a:bodyPr/>
              <a:lstStyle/>
              <a:p>
                <a:r>
                  <a:rPr lang="it-IT">
                    <a:noFill/>
                  </a:rPr>
                  <a:t> </a:t>
                </a:r>
              </a:p>
            </p:txBody>
          </p:sp>
        </mc:Fallback>
      </mc:AlternateContent>
    </p:spTree>
    <p:extLst>
      <p:ext uri="{BB962C8B-B14F-4D97-AF65-F5344CB8AC3E}">
        <p14:creationId xmlns:p14="http://schemas.microsoft.com/office/powerpoint/2010/main" val="26998392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21ABD0E-F9D6-4409-9519-7BA27A44826C}"/>
              </a:ext>
            </a:extLst>
          </p:cNvPr>
          <p:cNvSpPr>
            <a:spLocks noGrp="1"/>
          </p:cNvSpPr>
          <p:nvPr>
            <p:ph type="title"/>
          </p:nvPr>
        </p:nvSpPr>
        <p:spPr>
          <a:xfrm>
            <a:off x="838200" y="415400"/>
            <a:ext cx="9297353" cy="590931"/>
          </a:xfrm>
        </p:spPr>
        <p:txBody>
          <a:bodyPr/>
          <a:lstStyle/>
          <a:p>
            <a:r>
              <a:rPr lang="it-IT" dirty="0"/>
              <a:t>Alternativa 2: considerazioni sulla strategia trovata</a:t>
            </a:r>
          </a:p>
        </p:txBody>
      </p:sp>
      <p:sp>
        <p:nvSpPr>
          <p:cNvPr id="3" name="Segnaposto contenuto 2">
            <a:extLst>
              <a:ext uri="{FF2B5EF4-FFF2-40B4-BE49-F238E27FC236}">
                <a16:creationId xmlns:a16="http://schemas.microsoft.com/office/drawing/2014/main" id="{D0C71B64-8AB9-1A9A-F52C-BE5CB7D448CA}"/>
              </a:ext>
            </a:extLst>
          </p:cNvPr>
          <p:cNvSpPr>
            <a:spLocks noGrp="1"/>
          </p:cNvSpPr>
          <p:nvPr>
            <p:ph sz="half" idx="1"/>
          </p:nvPr>
        </p:nvSpPr>
        <p:spPr/>
        <p:txBody>
          <a:bodyPr tIns="216000">
            <a:normAutofit lnSpcReduction="10000"/>
          </a:bodyPr>
          <a:lstStyle/>
          <a:p>
            <a:pPr marL="0" indent="0">
              <a:lnSpc>
                <a:spcPct val="130000"/>
              </a:lnSpc>
              <a:buNone/>
            </a:pPr>
            <a:r>
              <a:rPr lang="it-IT" sz="1800" b="1" dirty="0"/>
              <a:t>Considerazioni:</a:t>
            </a:r>
          </a:p>
          <a:p>
            <a:pPr>
              <a:lnSpc>
                <a:spcPct val="130000"/>
              </a:lnSpc>
            </a:pPr>
            <a:r>
              <a:rPr lang="it-IT" dirty="0"/>
              <a:t>È possibile notare che il punto di manovra scelto sull’orbita iniziale è molto vicino al punto di partenza</a:t>
            </a:r>
          </a:p>
          <a:p>
            <a:pPr>
              <a:lnSpc>
                <a:spcPct val="130000"/>
              </a:lnSpc>
            </a:pPr>
            <a:r>
              <a:rPr lang="it-IT" dirty="0"/>
              <a:t>Essendo leggermente più indietro, il satellite è costretto a percorrere un giro quasi completo dell’orbita iniziale, con notevole dispendio di tempo</a:t>
            </a:r>
          </a:p>
          <a:p>
            <a:pPr marL="0" indent="0">
              <a:lnSpc>
                <a:spcPct val="130000"/>
              </a:lnSpc>
              <a:buNone/>
            </a:pPr>
            <a:endParaRPr lang="it-IT" dirty="0"/>
          </a:p>
          <a:p>
            <a:pPr marL="0" indent="0">
              <a:lnSpc>
                <a:spcPct val="130000"/>
              </a:lnSpc>
              <a:buNone/>
            </a:pPr>
            <a:r>
              <a:rPr lang="it-IT" sz="1800" b="1" dirty="0"/>
              <a:t>Possibile miglioramento:</a:t>
            </a:r>
          </a:p>
          <a:p>
            <a:pPr>
              <a:lnSpc>
                <a:spcPct val="130000"/>
              </a:lnSpc>
            </a:pPr>
            <a:r>
              <a:rPr lang="it-IT" u="sng" dirty="0"/>
              <a:t>Imporre il punto iniziale</a:t>
            </a:r>
            <a:r>
              <a:rPr lang="it-IT" dirty="0"/>
              <a:t> come primo punto di manovra</a:t>
            </a:r>
          </a:p>
          <a:p>
            <a:pPr>
              <a:lnSpc>
                <a:spcPct val="130000"/>
              </a:lnSpc>
            </a:pPr>
            <a:r>
              <a:rPr lang="it-IT" dirty="0"/>
              <a:t>Ripetere la procedura seguita precedentemente ma discretizzando soltanto l’orbita finale, trovando così una </a:t>
            </a:r>
            <a:r>
              <a:rPr lang="it-IT" u="sng" dirty="0"/>
              <a:t>nuova orbita di trasferimento</a:t>
            </a:r>
          </a:p>
        </p:txBody>
      </p:sp>
      <p:sp>
        <p:nvSpPr>
          <p:cNvPr id="5" name="Segnaposto piè di pagina 4">
            <a:extLst>
              <a:ext uri="{FF2B5EF4-FFF2-40B4-BE49-F238E27FC236}">
                <a16:creationId xmlns:a16="http://schemas.microsoft.com/office/drawing/2014/main" id="{0D3312FD-108F-CE09-919E-1278F2CB25B2}"/>
              </a:ext>
            </a:extLst>
          </p:cNvPr>
          <p:cNvSpPr>
            <a:spLocks noGrp="1"/>
          </p:cNvSpPr>
          <p:nvPr>
            <p:ph type="ftr" sz="quarter" idx="11"/>
          </p:nvPr>
        </p:nvSpPr>
        <p:spPr/>
        <p:txBody>
          <a:bodyPr/>
          <a:lstStyle/>
          <a:p>
            <a:r>
              <a:rPr lang="it-IT"/>
              <a:t>Prova finale: Introduzione all’Analisi di Missioni Spaziali</a:t>
            </a:r>
          </a:p>
        </p:txBody>
      </p:sp>
      <p:sp>
        <p:nvSpPr>
          <p:cNvPr id="6" name="Segnaposto numero diapositiva 5">
            <a:extLst>
              <a:ext uri="{FF2B5EF4-FFF2-40B4-BE49-F238E27FC236}">
                <a16:creationId xmlns:a16="http://schemas.microsoft.com/office/drawing/2014/main" id="{4A64B877-B18F-E8F8-34FD-F009005F0407}"/>
              </a:ext>
            </a:extLst>
          </p:cNvPr>
          <p:cNvSpPr>
            <a:spLocks noGrp="1"/>
          </p:cNvSpPr>
          <p:nvPr>
            <p:ph type="sldNum" sz="quarter" idx="12"/>
          </p:nvPr>
        </p:nvSpPr>
        <p:spPr/>
        <p:txBody>
          <a:bodyPr/>
          <a:lstStyle/>
          <a:p>
            <a:fld id="{07ED6331-BE36-4EB0-BAD8-FC72B96BFAEC}" type="slidenum">
              <a:rPr lang="it-IT" smtClean="0"/>
              <a:pPr/>
              <a:t>14</a:t>
            </a:fld>
            <a:endParaRPr lang="it-IT"/>
          </a:p>
        </p:txBody>
      </p:sp>
      <p:pic>
        <p:nvPicPr>
          <p:cNvPr id="12" name="Segnaposto contenuto 11">
            <a:extLst>
              <a:ext uri="{FF2B5EF4-FFF2-40B4-BE49-F238E27FC236}">
                <a16:creationId xmlns:a16="http://schemas.microsoft.com/office/drawing/2014/main" id="{A8CE7F20-8B07-EB0B-80AA-6CC79EFA818B}"/>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rcRect/>
          <a:stretch/>
        </p:blipFill>
        <p:spPr>
          <a:xfrm>
            <a:off x="6172202" y="1006331"/>
            <a:ext cx="5181600" cy="5236320"/>
          </a:xfrm>
        </p:spPr>
      </p:pic>
    </p:spTree>
    <p:extLst>
      <p:ext uri="{BB962C8B-B14F-4D97-AF65-F5344CB8AC3E}">
        <p14:creationId xmlns:p14="http://schemas.microsoft.com/office/powerpoint/2010/main" val="26437454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4E8DACB-28C7-CA57-441F-80C866C48A68}"/>
              </a:ext>
            </a:extLst>
          </p:cNvPr>
          <p:cNvSpPr>
            <a:spLocks noGrp="1"/>
          </p:cNvSpPr>
          <p:nvPr>
            <p:ph type="title"/>
          </p:nvPr>
        </p:nvSpPr>
        <p:spPr>
          <a:xfrm>
            <a:off x="838200" y="415400"/>
            <a:ext cx="9535624" cy="590931"/>
          </a:xfrm>
        </p:spPr>
        <p:txBody>
          <a:bodyPr/>
          <a:lstStyle/>
          <a:p>
            <a:r>
              <a:rPr lang="it-IT" dirty="0"/>
              <a:t>Alternativa 2: confronto con la precedente strategia</a:t>
            </a:r>
          </a:p>
        </p:txBody>
      </p:sp>
      <mc:AlternateContent xmlns:mc="http://schemas.openxmlformats.org/markup-compatibility/2006" xmlns:a14="http://schemas.microsoft.com/office/drawing/2010/main">
        <mc:Choice Requires="a14">
          <p:sp>
            <p:nvSpPr>
              <p:cNvPr id="6" name="Segnaposto contenuto 5">
                <a:extLst>
                  <a:ext uri="{FF2B5EF4-FFF2-40B4-BE49-F238E27FC236}">
                    <a16:creationId xmlns:a16="http://schemas.microsoft.com/office/drawing/2014/main" id="{A43379CC-7C6A-D625-C187-469FBD1C6A4F}"/>
                  </a:ext>
                </a:extLst>
              </p:cNvPr>
              <p:cNvSpPr>
                <a:spLocks noGrp="1"/>
              </p:cNvSpPr>
              <p:nvPr>
                <p:ph sz="half" idx="1"/>
              </p:nvPr>
            </p:nvSpPr>
            <p:spPr/>
            <p:txBody>
              <a:bodyPr tIns="46800">
                <a:normAutofit/>
              </a:bodyPr>
              <a:lstStyle/>
              <a:p>
                <a:pPr marL="0" indent="0">
                  <a:lnSpc>
                    <a:spcPct val="150000"/>
                  </a:lnSpc>
                  <a:buNone/>
                </a:pPr>
                <a:r>
                  <a:rPr lang="it-IT" sz="1800" b="1" dirty="0"/>
                  <a:t>Costo complessivo impiegato dalla strategia:</a:t>
                </a:r>
              </a:p>
              <a:p>
                <a:pPr>
                  <a:lnSpc>
                    <a:spcPct val="150000"/>
                  </a:lnSpc>
                </a:pPr>
                <a:r>
                  <a:rPr lang="it-IT" dirty="0"/>
                  <a:t>Strategia precedente: </a:t>
                </a:r>
                <a14:m>
                  <m:oMath xmlns:m="http://schemas.openxmlformats.org/officeDocument/2006/math">
                    <m:r>
                      <m:rPr>
                        <m:sty m:val="p"/>
                      </m:rPr>
                      <a:rPr lang="it-IT" sz="1600" b="0" i="0" smtClean="0">
                        <a:solidFill>
                          <a:srgbClr val="0070C0"/>
                        </a:solidFill>
                        <a:latin typeface="Cambria Math" panose="02040503050406030204" pitchFamily="18" charset="0"/>
                      </a:rPr>
                      <m:t>Δ</m:t>
                    </m:r>
                    <m:sSub>
                      <m:sSubPr>
                        <m:ctrlPr>
                          <a:rPr lang="it-IT" sz="1600" i="1" smtClean="0">
                            <a:solidFill>
                              <a:srgbClr val="0070C0"/>
                            </a:solidFill>
                            <a:latin typeface="Cambria Math" panose="02040503050406030204" pitchFamily="18" charset="0"/>
                          </a:rPr>
                        </m:ctrlPr>
                      </m:sSubPr>
                      <m:e>
                        <m:r>
                          <a:rPr lang="it-IT" sz="1600" b="0" i="1" smtClean="0">
                            <a:solidFill>
                              <a:srgbClr val="0070C0"/>
                            </a:solidFill>
                            <a:latin typeface="Cambria Math" panose="02040503050406030204" pitchFamily="18" charset="0"/>
                          </a:rPr>
                          <m:t>𝑣</m:t>
                        </m:r>
                      </m:e>
                      <m:sub>
                        <m:r>
                          <a:rPr lang="it-IT" sz="1600" b="0" i="1" smtClean="0">
                            <a:solidFill>
                              <a:srgbClr val="0070C0"/>
                            </a:solidFill>
                            <a:latin typeface="Cambria Math" panose="02040503050406030204" pitchFamily="18" charset="0"/>
                          </a:rPr>
                          <m:t>𝑡𝑜𝑡</m:t>
                        </m:r>
                      </m:sub>
                    </m:sSub>
                  </m:oMath>
                </a14:m>
                <a:r>
                  <a:rPr lang="it-IT" sz="1600" dirty="0">
                    <a:solidFill>
                      <a:srgbClr val="0070C0"/>
                    </a:solidFill>
                  </a:rPr>
                  <a:t> = </a:t>
                </a:r>
                <a:r>
                  <a:rPr lang="it-IT" dirty="0">
                    <a:solidFill>
                      <a:srgbClr val="0070C0"/>
                    </a:solidFill>
                  </a:rPr>
                  <a:t>5.0529</a:t>
                </a:r>
                <a:r>
                  <a:rPr lang="it-IT" sz="1600" dirty="0">
                    <a:solidFill>
                      <a:srgbClr val="0070C0"/>
                    </a:solidFill>
                  </a:rPr>
                  <a:t> km/s</a:t>
                </a:r>
                <a:endParaRPr lang="it-IT" dirty="0">
                  <a:solidFill>
                    <a:schemeClr val="accent2">
                      <a:lumMod val="50000"/>
                    </a:schemeClr>
                  </a:solidFill>
                </a:endParaRPr>
              </a:p>
              <a:p>
                <a:pPr>
                  <a:lnSpc>
                    <a:spcPct val="150000"/>
                  </a:lnSpc>
                </a:pPr>
                <a:r>
                  <a:rPr lang="it-IT" dirty="0"/>
                  <a:t>Strategia scelta: </a:t>
                </a:r>
                <a14:m>
                  <m:oMath xmlns:m="http://schemas.openxmlformats.org/officeDocument/2006/math">
                    <m:r>
                      <m:rPr>
                        <m:sty m:val="p"/>
                      </m:rPr>
                      <a:rPr lang="it-IT" sz="1600" b="0" i="0" smtClean="0">
                        <a:solidFill>
                          <a:srgbClr val="FF0000"/>
                        </a:solidFill>
                        <a:latin typeface="Cambria Math" panose="02040503050406030204" pitchFamily="18" charset="0"/>
                      </a:rPr>
                      <m:t>Δ</m:t>
                    </m:r>
                    <m:sSub>
                      <m:sSubPr>
                        <m:ctrlPr>
                          <a:rPr lang="it-IT" sz="1600" i="1" smtClean="0">
                            <a:solidFill>
                              <a:srgbClr val="FF0000"/>
                            </a:solidFill>
                            <a:latin typeface="Cambria Math" panose="02040503050406030204" pitchFamily="18" charset="0"/>
                          </a:rPr>
                        </m:ctrlPr>
                      </m:sSubPr>
                      <m:e>
                        <m:r>
                          <a:rPr lang="it-IT" sz="1600" b="0" i="1" smtClean="0">
                            <a:solidFill>
                              <a:srgbClr val="FF0000"/>
                            </a:solidFill>
                            <a:latin typeface="Cambria Math" panose="02040503050406030204" pitchFamily="18" charset="0"/>
                          </a:rPr>
                          <m:t>𝑣</m:t>
                        </m:r>
                      </m:e>
                      <m:sub>
                        <m:r>
                          <a:rPr lang="it-IT" sz="1600" b="0" i="1" smtClean="0">
                            <a:solidFill>
                              <a:srgbClr val="FF0000"/>
                            </a:solidFill>
                            <a:latin typeface="Cambria Math" panose="02040503050406030204" pitchFamily="18" charset="0"/>
                          </a:rPr>
                          <m:t>𝑡𝑜𝑡</m:t>
                        </m:r>
                      </m:sub>
                    </m:sSub>
                  </m:oMath>
                </a14:m>
                <a:r>
                  <a:rPr lang="it-IT" sz="1600" dirty="0">
                    <a:solidFill>
                      <a:srgbClr val="FF0000"/>
                    </a:solidFill>
                  </a:rPr>
                  <a:t> = 5.1306 km/s</a:t>
                </a:r>
                <a:endParaRPr lang="it-IT" dirty="0">
                  <a:solidFill>
                    <a:srgbClr val="FF0000"/>
                  </a:solidFill>
                </a:endParaRPr>
              </a:p>
              <a:p>
                <a:pPr>
                  <a:lnSpc>
                    <a:spcPct val="150000"/>
                  </a:lnSpc>
                </a:pPr>
                <a:r>
                  <a:rPr lang="it-IT" dirty="0"/>
                  <a:t>La strategia scelta ha un </a:t>
                </a:r>
                <a:r>
                  <a:rPr lang="it-IT" u="sng" dirty="0">
                    <a:solidFill>
                      <a:srgbClr val="FF0000"/>
                    </a:solidFill>
                  </a:rPr>
                  <a:t>costo maggiore</a:t>
                </a:r>
                <a:r>
                  <a:rPr lang="it-IT" dirty="0"/>
                  <a:t> del 1.54%</a:t>
                </a:r>
              </a:p>
              <a:p>
                <a:pPr marL="0" indent="0">
                  <a:lnSpc>
                    <a:spcPct val="150000"/>
                  </a:lnSpc>
                  <a:buNone/>
                </a:pPr>
                <a:endParaRPr lang="it-IT" dirty="0"/>
              </a:p>
              <a:p>
                <a:pPr marL="0" indent="0">
                  <a:lnSpc>
                    <a:spcPct val="150000"/>
                  </a:lnSpc>
                  <a:buNone/>
                </a:pPr>
                <a:r>
                  <a:rPr lang="it-IT" sz="1800" b="1" dirty="0"/>
                  <a:t>Tempo complessivo impiegato dalla strategia:</a:t>
                </a:r>
              </a:p>
              <a:p>
                <a:pPr>
                  <a:lnSpc>
                    <a:spcPct val="150000"/>
                  </a:lnSpc>
                </a:pPr>
                <a:r>
                  <a:rPr lang="it-IT" dirty="0"/>
                  <a:t>Strategia precedente: </a:t>
                </a:r>
                <a14:m>
                  <m:oMath xmlns:m="http://schemas.openxmlformats.org/officeDocument/2006/math">
                    <m:r>
                      <m:rPr>
                        <m:sty m:val="p"/>
                      </m:rPr>
                      <a:rPr lang="it-IT" sz="1600" b="0" i="0" smtClean="0">
                        <a:solidFill>
                          <a:srgbClr val="FF0000"/>
                        </a:solidFill>
                        <a:latin typeface="Cambria Math" panose="02040503050406030204" pitchFamily="18" charset="0"/>
                      </a:rPr>
                      <m:t>Δ</m:t>
                    </m:r>
                    <m:sSub>
                      <m:sSubPr>
                        <m:ctrlPr>
                          <a:rPr lang="it-IT" sz="1600" i="1" smtClean="0">
                            <a:solidFill>
                              <a:srgbClr val="FF0000"/>
                            </a:solidFill>
                            <a:latin typeface="Cambria Math" panose="02040503050406030204" pitchFamily="18" charset="0"/>
                          </a:rPr>
                        </m:ctrlPr>
                      </m:sSubPr>
                      <m:e>
                        <m:r>
                          <a:rPr lang="it-IT" sz="1600" b="0" i="1" smtClean="0">
                            <a:solidFill>
                              <a:srgbClr val="FF0000"/>
                            </a:solidFill>
                            <a:latin typeface="Cambria Math" panose="02040503050406030204" pitchFamily="18" charset="0"/>
                          </a:rPr>
                          <m:t>𝑡</m:t>
                        </m:r>
                      </m:e>
                      <m:sub>
                        <m:r>
                          <a:rPr lang="it-IT" sz="1600" b="0" i="1" smtClean="0">
                            <a:solidFill>
                              <a:srgbClr val="FF0000"/>
                            </a:solidFill>
                            <a:latin typeface="Cambria Math" panose="02040503050406030204" pitchFamily="18" charset="0"/>
                          </a:rPr>
                          <m:t>𝑡𝑜𝑡</m:t>
                        </m:r>
                      </m:sub>
                    </m:sSub>
                  </m:oMath>
                </a14:m>
                <a:r>
                  <a:rPr lang="it-IT" sz="1600" dirty="0">
                    <a:solidFill>
                      <a:srgbClr val="FF0000"/>
                    </a:solidFill>
                  </a:rPr>
                  <a:t> = </a:t>
                </a:r>
                <a:r>
                  <a:rPr lang="it-IT" dirty="0">
                    <a:solidFill>
                      <a:srgbClr val="FF0000"/>
                    </a:solidFill>
                  </a:rPr>
                  <a:t>4.6951 </a:t>
                </a:r>
                <a:r>
                  <a:rPr lang="it-IT" sz="1600" dirty="0">
                    <a:solidFill>
                      <a:srgbClr val="FF0000"/>
                    </a:solidFill>
                  </a:rPr>
                  <a:t>h = </a:t>
                </a:r>
                <a:r>
                  <a:rPr lang="it-IT" dirty="0">
                    <a:solidFill>
                      <a:srgbClr val="FF0000"/>
                    </a:solidFill>
                  </a:rPr>
                  <a:t>16902.3642</a:t>
                </a:r>
                <a:r>
                  <a:rPr lang="it-IT" sz="1600" dirty="0">
                    <a:solidFill>
                      <a:srgbClr val="FF0000"/>
                    </a:solidFill>
                  </a:rPr>
                  <a:t> s</a:t>
                </a:r>
                <a:endParaRPr lang="it-IT" dirty="0">
                  <a:solidFill>
                    <a:srgbClr val="FF0000"/>
                  </a:solidFill>
                </a:endParaRPr>
              </a:p>
              <a:p>
                <a:pPr>
                  <a:lnSpc>
                    <a:spcPct val="150000"/>
                  </a:lnSpc>
                </a:pPr>
                <a:r>
                  <a:rPr lang="it-IT" dirty="0"/>
                  <a:t>Strategia scelta: </a:t>
                </a:r>
                <a14:m>
                  <m:oMath xmlns:m="http://schemas.openxmlformats.org/officeDocument/2006/math">
                    <m:r>
                      <m:rPr>
                        <m:sty m:val="p"/>
                      </m:rPr>
                      <a:rPr lang="it-IT" sz="1600" b="0" i="0" smtClean="0">
                        <a:solidFill>
                          <a:srgbClr val="0070C0"/>
                        </a:solidFill>
                        <a:latin typeface="Cambria Math" panose="02040503050406030204" pitchFamily="18" charset="0"/>
                      </a:rPr>
                      <m:t>Δ</m:t>
                    </m:r>
                    <m:sSub>
                      <m:sSubPr>
                        <m:ctrlPr>
                          <a:rPr lang="it-IT" sz="1600" i="1" smtClean="0">
                            <a:solidFill>
                              <a:srgbClr val="0070C0"/>
                            </a:solidFill>
                            <a:latin typeface="Cambria Math" panose="02040503050406030204" pitchFamily="18" charset="0"/>
                          </a:rPr>
                        </m:ctrlPr>
                      </m:sSubPr>
                      <m:e>
                        <m:r>
                          <a:rPr lang="it-IT" sz="1600" b="0" i="1" smtClean="0">
                            <a:solidFill>
                              <a:srgbClr val="0070C0"/>
                            </a:solidFill>
                            <a:latin typeface="Cambria Math" panose="02040503050406030204" pitchFamily="18" charset="0"/>
                          </a:rPr>
                          <m:t>𝑡</m:t>
                        </m:r>
                      </m:e>
                      <m:sub>
                        <m:r>
                          <a:rPr lang="it-IT" sz="1600" b="0" i="1" smtClean="0">
                            <a:solidFill>
                              <a:srgbClr val="0070C0"/>
                            </a:solidFill>
                            <a:latin typeface="Cambria Math" panose="02040503050406030204" pitchFamily="18" charset="0"/>
                          </a:rPr>
                          <m:t>𝑡𝑜𝑡</m:t>
                        </m:r>
                      </m:sub>
                    </m:sSub>
                  </m:oMath>
                </a14:m>
                <a:r>
                  <a:rPr lang="it-IT" sz="1600" dirty="0">
                    <a:solidFill>
                      <a:srgbClr val="0070C0"/>
                    </a:solidFill>
                  </a:rPr>
                  <a:t> = 2.4878 h = 8964.9024 s</a:t>
                </a:r>
                <a:endParaRPr lang="it-IT" dirty="0">
                  <a:solidFill>
                    <a:srgbClr val="0070C0"/>
                  </a:solidFill>
                </a:endParaRPr>
              </a:p>
              <a:p>
                <a:pPr>
                  <a:lnSpc>
                    <a:spcPct val="150000"/>
                  </a:lnSpc>
                </a:pPr>
                <a:r>
                  <a:rPr lang="it-IT" dirty="0"/>
                  <a:t>La strategia scelta impiega un </a:t>
                </a:r>
                <a:r>
                  <a:rPr lang="it-IT" u="sng" dirty="0">
                    <a:solidFill>
                      <a:srgbClr val="0070C0"/>
                    </a:solidFill>
                  </a:rPr>
                  <a:t>tempo minore</a:t>
                </a:r>
                <a:r>
                  <a:rPr lang="it-IT" dirty="0"/>
                  <a:t> del 46.96%</a:t>
                </a:r>
              </a:p>
            </p:txBody>
          </p:sp>
        </mc:Choice>
        <mc:Fallback xmlns="">
          <p:sp>
            <p:nvSpPr>
              <p:cNvPr id="6" name="Segnaposto contenuto 5">
                <a:extLst>
                  <a:ext uri="{FF2B5EF4-FFF2-40B4-BE49-F238E27FC236}">
                    <a16:creationId xmlns:a16="http://schemas.microsoft.com/office/drawing/2014/main" id="{A43379CC-7C6A-D625-C187-469FBD1C6A4F}"/>
                  </a:ext>
                </a:extLst>
              </p:cNvPr>
              <p:cNvSpPr>
                <a:spLocks noGrp="1" noRot="1" noChangeAspect="1" noMove="1" noResize="1" noEditPoints="1" noAdjustHandles="1" noChangeArrowheads="1" noChangeShapeType="1" noTextEdit="1"/>
              </p:cNvSpPr>
              <p:nvPr>
                <p:ph sz="half" idx="1"/>
              </p:nvPr>
            </p:nvSpPr>
            <p:spPr>
              <a:blipFill>
                <a:blip r:embed="rId2"/>
                <a:stretch>
                  <a:fillRect l="-1059"/>
                </a:stretch>
              </a:blipFill>
            </p:spPr>
            <p:txBody>
              <a:bodyPr/>
              <a:lstStyle/>
              <a:p>
                <a:r>
                  <a:rPr lang="it-IT">
                    <a:noFill/>
                  </a:rPr>
                  <a:t> </a:t>
                </a:r>
              </a:p>
            </p:txBody>
          </p:sp>
        </mc:Fallback>
      </mc:AlternateContent>
      <p:pic>
        <p:nvPicPr>
          <p:cNvPr id="14" name="Segnaposto contenuto 13">
            <a:extLst>
              <a:ext uri="{FF2B5EF4-FFF2-40B4-BE49-F238E27FC236}">
                <a16:creationId xmlns:a16="http://schemas.microsoft.com/office/drawing/2014/main" id="{2835A427-3769-D4EB-1DCB-EAE79646882A}"/>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rcRect/>
          <a:stretch/>
        </p:blipFill>
        <p:spPr>
          <a:xfrm>
            <a:off x="6172202" y="1100546"/>
            <a:ext cx="5341663" cy="5076417"/>
          </a:xfrm>
        </p:spPr>
      </p:pic>
      <p:sp>
        <p:nvSpPr>
          <p:cNvPr id="4" name="Segnaposto piè di pagina 3">
            <a:extLst>
              <a:ext uri="{FF2B5EF4-FFF2-40B4-BE49-F238E27FC236}">
                <a16:creationId xmlns:a16="http://schemas.microsoft.com/office/drawing/2014/main" id="{4597329D-28BE-230A-CD1E-BCF8DA485DB6}"/>
              </a:ext>
            </a:extLst>
          </p:cNvPr>
          <p:cNvSpPr>
            <a:spLocks noGrp="1"/>
          </p:cNvSpPr>
          <p:nvPr>
            <p:ph type="ftr" sz="quarter" idx="11"/>
          </p:nvPr>
        </p:nvSpPr>
        <p:spPr/>
        <p:txBody>
          <a:bodyPr/>
          <a:lstStyle/>
          <a:p>
            <a:r>
              <a:rPr lang="it-IT"/>
              <a:t>Prova finale: Introduzione all’Analisi di Missioni Spaziali</a:t>
            </a:r>
            <a:endParaRPr lang="it-IT" dirty="0"/>
          </a:p>
        </p:txBody>
      </p:sp>
      <p:sp>
        <p:nvSpPr>
          <p:cNvPr id="5" name="Segnaposto numero diapositiva 4">
            <a:extLst>
              <a:ext uri="{FF2B5EF4-FFF2-40B4-BE49-F238E27FC236}">
                <a16:creationId xmlns:a16="http://schemas.microsoft.com/office/drawing/2014/main" id="{FC011EE5-D3A9-26B1-7422-9FB858B4E8E2}"/>
              </a:ext>
            </a:extLst>
          </p:cNvPr>
          <p:cNvSpPr>
            <a:spLocks noGrp="1"/>
          </p:cNvSpPr>
          <p:nvPr>
            <p:ph type="sldNum" sz="quarter" idx="12"/>
          </p:nvPr>
        </p:nvSpPr>
        <p:spPr/>
        <p:txBody>
          <a:bodyPr/>
          <a:lstStyle/>
          <a:p>
            <a:fld id="{07ED6331-BE36-4EB0-BAD8-FC72B96BFAEC}" type="slidenum">
              <a:rPr lang="it-IT" smtClean="0"/>
              <a:pPr/>
              <a:t>15</a:t>
            </a:fld>
            <a:endParaRPr lang="it-IT"/>
          </a:p>
        </p:txBody>
      </p:sp>
    </p:spTree>
    <p:extLst>
      <p:ext uri="{BB962C8B-B14F-4D97-AF65-F5344CB8AC3E}">
        <p14:creationId xmlns:p14="http://schemas.microsoft.com/office/powerpoint/2010/main" val="25076956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6E21663-6669-3781-925B-1277320A0FCC}"/>
              </a:ext>
            </a:extLst>
          </p:cNvPr>
          <p:cNvSpPr>
            <a:spLocks noGrp="1"/>
          </p:cNvSpPr>
          <p:nvPr>
            <p:ph type="title"/>
          </p:nvPr>
        </p:nvSpPr>
        <p:spPr/>
        <p:txBody>
          <a:bodyPr/>
          <a:lstStyle/>
          <a:p>
            <a:r>
              <a:rPr lang="it-IT" dirty="0"/>
              <a:t>Alternativa 3: Strategia Tangente</a:t>
            </a:r>
          </a:p>
        </p:txBody>
      </p:sp>
      <mc:AlternateContent xmlns:mc="http://schemas.openxmlformats.org/markup-compatibility/2006" xmlns:a14="http://schemas.microsoft.com/office/drawing/2010/main">
        <mc:Choice Requires="a14">
          <p:sp>
            <p:nvSpPr>
              <p:cNvPr id="6" name="Segnaposto contenuto 5">
                <a:extLst>
                  <a:ext uri="{FF2B5EF4-FFF2-40B4-BE49-F238E27FC236}">
                    <a16:creationId xmlns:a16="http://schemas.microsoft.com/office/drawing/2014/main" id="{257EB455-D2B0-6371-18EA-3247101B071F}"/>
                  </a:ext>
                </a:extLst>
              </p:cNvPr>
              <p:cNvSpPr>
                <a:spLocks noGrp="1"/>
              </p:cNvSpPr>
              <p:nvPr>
                <p:ph sz="half" idx="1"/>
              </p:nvPr>
            </p:nvSpPr>
            <p:spPr/>
            <p:txBody>
              <a:bodyPr tIns="432000"/>
              <a:lstStyle/>
              <a:p>
                <a:pPr marL="0" marR="0" lvl="0" indent="0" algn="l" defTabSz="914400" rtl="0" eaLnBrk="1" fontAlgn="auto" latinLnBrk="0" hangingPunct="1">
                  <a:lnSpc>
                    <a:spcPct val="160000"/>
                  </a:lnSpc>
                  <a:spcBef>
                    <a:spcPts val="1000"/>
                  </a:spcBef>
                  <a:spcAft>
                    <a:spcPts val="0"/>
                  </a:spcAft>
                  <a:buClrTx/>
                  <a:buSzTx/>
                  <a:buNone/>
                  <a:tabLst/>
                  <a:defRPr/>
                </a:pPr>
                <a:r>
                  <a:rPr kumimoji="0" lang="it-IT" sz="1700" b="1" i="0" u="none" strike="noStrike" kern="1200" cap="none" spc="0" normalizeH="0" baseline="0" noProof="0" dirty="0">
                    <a:ln>
                      <a:noFill/>
                    </a:ln>
                    <a:solidFill>
                      <a:prstClr val="black"/>
                    </a:solidFill>
                    <a:effectLst/>
                    <a:uLnTx/>
                    <a:uFillTx/>
                    <a:ea typeface="+mn-ea"/>
                    <a:cs typeface="+mn-cs"/>
                  </a:rPr>
                  <a:t>Idea di partenza: </a:t>
                </a:r>
                <a:r>
                  <a:rPr kumimoji="0" lang="it-IT" sz="1700" b="0" i="0" u="sng" strike="noStrike" kern="1200" cap="none" spc="0" normalizeH="0" baseline="0" noProof="0" dirty="0">
                    <a:ln>
                      <a:noFill/>
                    </a:ln>
                    <a:solidFill>
                      <a:prstClr val="black"/>
                    </a:solidFill>
                    <a:effectLst/>
                    <a:uLnTx/>
                    <a:uFillTx/>
                    <a:ea typeface="+mn-ea"/>
                    <a:cs typeface="+mn-cs"/>
                  </a:rPr>
                  <a:t>sfruttare un impulso tangente</a:t>
                </a:r>
                <a:r>
                  <a:rPr kumimoji="0" lang="it-IT" sz="1700" b="0" i="0" u="none" strike="noStrike" kern="1200" cap="none" spc="0" normalizeH="0" baseline="0" noProof="0" dirty="0">
                    <a:ln>
                      <a:noFill/>
                    </a:ln>
                    <a:solidFill>
                      <a:prstClr val="black"/>
                    </a:solidFill>
                    <a:effectLst/>
                    <a:uLnTx/>
                    <a:uFillTx/>
                    <a:ea typeface="+mn-ea"/>
                    <a:cs typeface="+mn-cs"/>
                  </a:rPr>
                  <a:t> in un punto arbitrario sull’orbita iniziale per:</a:t>
                </a:r>
              </a:p>
              <a:p>
                <a:pPr marL="228600" marR="0" lvl="0" indent="-228600" algn="l" defTabSz="914400" rtl="0" eaLnBrk="1" fontAlgn="auto" latinLnBrk="0" hangingPunct="1">
                  <a:lnSpc>
                    <a:spcPct val="160000"/>
                  </a:lnSpc>
                  <a:spcBef>
                    <a:spcPts val="1000"/>
                  </a:spcBef>
                  <a:spcAft>
                    <a:spcPts val="0"/>
                  </a:spcAft>
                  <a:buClrTx/>
                  <a:buSzTx/>
                  <a:buFont typeface="Arial" panose="020B0604020202020204" pitchFamily="34" charset="0"/>
                  <a:buChar char="•"/>
                  <a:tabLst/>
                  <a:defRPr/>
                </a:pPr>
                <a:r>
                  <a:rPr kumimoji="0" lang="it-IT" sz="1700" b="0" i="0" u="sng" strike="noStrike" kern="1200" cap="none" spc="0" normalizeH="0" baseline="0" noProof="0" dirty="0">
                    <a:ln>
                      <a:noFill/>
                    </a:ln>
                    <a:solidFill>
                      <a:prstClr val="black"/>
                    </a:solidFill>
                    <a:effectLst/>
                    <a:uLnTx/>
                    <a:uFillTx/>
                    <a:ea typeface="+mn-ea"/>
                    <a:cs typeface="+mn-cs"/>
                  </a:rPr>
                  <a:t>diminuire il costo del cambio di piano</a:t>
                </a:r>
                <a:r>
                  <a:rPr kumimoji="0" lang="it-IT" sz="1700" b="0" i="0" u="none" strike="noStrike" kern="1200" cap="none" spc="0" normalizeH="0" baseline="0" noProof="0" dirty="0">
                    <a:ln>
                      <a:noFill/>
                    </a:ln>
                    <a:solidFill>
                      <a:prstClr val="black"/>
                    </a:solidFill>
                    <a:effectLst/>
                    <a:uLnTx/>
                    <a:uFillTx/>
                    <a:ea typeface="+mn-ea"/>
                    <a:cs typeface="+mn-cs"/>
                  </a:rPr>
                  <a:t> attraverso un aumento di eccentricità e semiasse maggiore</a:t>
                </a:r>
              </a:p>
              <a:p>
                <a:pPr marL="228600" marR="0" lvl="0" indent="-228600" algn="l" defTabSz="914400" rtl="0" eaLnBrk="1" fontAlgn="auto" latinLnBrk="0" hangingPunct="1">
                  <a:lnSpc>
                    <a:spcPct val="160000"/>
                  </a:lnSpc>
                  <a:spcBef>
                    <a:spcPts val="1000"/>
                  </a:spcBef>
                  <a:spcAft>
                    <a:spcPts val="0"/>
                  </a:spcAft>
                  <a:buClrTx/>
                  <a:buSzTx/>
                  <a:buFont typeface="Arial" panose="020B0604020202020204" pitchFamily="34" charset="0"/>
                  <a:buChar char="•"/>
                  <a:tabLst/>
                  <a:defRPr/>
                </a:pPr>
                <a:r>
                  <a:rPr kumimoji="0" lang="it-IT" sz="1700" b="0" i="0" u="sng" strike="noStrike" kern="1200" cap="none" spc="0" normalizeH="0" baseline="0" noProof="0" dirty="0">
                    <a:ln>
                      <a:noFill/>
                    </a:ln>
                    <a:solidFill>
                      <a:prstClr val="black"/>
                    </a:solidFill>
                    <a:effectLst/>
                    <a:uLnTx/>
                    <a:uFillTx/>
                    <a:ea typeface="+mn-ea"/>
                    <a:cs typeface="+mn-cs"/>
                  </a:rPr>
                  <a:t>correggere l’anomalia di pericentro</a:t>
                </a:r>
                <a:r>
                  <a:rPr kumimoji="0" lang="it-IT" sz="1700" b="0" i="0" u="none" strike="noStrike" kern="1200" cap="none" spc="0" normalizeH="0" baseline="0" noProof="0" dirty="0">
                    <a:ln>
                      <a:noFill/>
                    </a:ln>
                    <a:solidFill>
                      <a:prstClr val="black"/>
                    </a:solidFill>
                    <a:effectLst/>
                    <a:uLnTx/>
                    <a:uFillTx/>
                    <a:ea typeface="+mn-ea"/>
                    <a:cs typeface="+mn-cs"/>
                  </a:rPr>
                  <a:t> senza ricorrere ad una manovra dedicata o ad impulsi secanti</a:t>
                </a:r>
                <a:endParaRPr kumimoji="0" lang="it-IT" sz="1700" b="0" i="0" u="sng" strike="noStrike" kern="1200" cap="none" spc="0" normalizeH="0" baseline="0" noProof="0" dirty="0">
                  <a:ln>
                    <a:noFill/>
                  </a:ln>
                  <a:solidFill>
                    <a:prstClr val="black"/>
                  </a:solidFill>
                  <a:effectLst/>
                  <a:uLnTx/>
                  <a:uFillTx/>
                  <a:ea typeface="+mn-ea"/>
                  <a:cs typeface="+mn-cs"/>
                </a:endParaRPr>
              </a:p>
              <a:p>
                <a:pPr marL="0" indent="0">
                  <a:buNone/>
                </a:pPr>
                <a:endParaRPr lang="it-IT" sz="1700" dirty="0"/>
              </a:p>
              <a:p>
                <a:pPr marL="0" indent="0">
                  <a:buNone/>
                </a:pPr>
                <a14:m>
                  <m:oMath xmlns:m="http://schemas.openxmlformats.org/officeDocument/2006/math">
                    <m:r>
                      <a:rPr lang="it-IT" sz="1700" b="1" i="0" smtClean="0">
                        <a:latin typeface="Cambria Math" panose="02040503050406030204" pitchFamily="18" charset="0"/>
                      </a:rPr>
                      <m:t>𝚫</m:t>
                    </m:r>
                    <m:sSub>
                      <m:sSubPr>
                        <m:ctrlPr>
                          <a:rPr lang="it-IT" sz="1700" b="1" i="1" smtClean="0">
                            <a:latin typeface="Cambria Math" panose="02040503050406030204" pitchFamily="18" charset="0"/>
                          </a:rPr>
                        </m:ctrlPr>
                      </m:sSubPr>
                      <m:e>
                        <m:r>
                          <a:rPr lang="it-IT" sz="1700" b="1" i="1" smtClean="0">
                            <a:latin typeface="Cambria Math" panose="02040503050406030204" pitchFamily="18" charset="0"/>
                          </a:rPr>
                          <m:t>𝒗</m:t>
                        </m:r>
                      </m:e>
                      <m:sub>
                        <m:r>
                          <a:rPr lang="it-IT" sz="1700" b="1" i="1" smtClean="0">
                            <a:latin typeface="Cambria Math" panose="02040503050406030204" pitchFamily="18" charset="0"/>
                          </a:rPr>
                          <m:t>𝒕𝒐𝒕</m:t>
                        </m:r>
                      </m:sub>
                    </m:sSub>
                  </m:oMath>
                </a14:m>
                <a:r>
                  <a:rPr lang="it-IT" sz="1700" b="1" dirty="0"/>
                  <a:t> = 5.3574 km/s</a:t>
                </a:r>
              </a:p>
              <a:p>
                <a:pPr marL="0" indent="0">
                  <a:buNone/>
                </a:pPr>
                <a14:m>
                  <m:oMath xmlns:m="http://schemas.openxmlformats.org/officeDocument/2006/math">
                    <m:r>
                      <a:rPr lang="it-IT" sz="1700" b="1" i="0" smtClean="0">
                        <a:latin typeface="Cambria Math" panose="02040503050406030204" pitchFamily="18" charset="0"/>
                      </a:rPr>
                      <m:t>𝚫</m:t>
                    </m:r>
                    <m:sSub>
                      <m:sSubPr>
                        <m:ctrlPr>
                          <a:rPr lang="it-IT" sz="1700" b="1" i="1" smtClean="0">
                            <a:latin typeface="Cambria Math" panose="02040503050406030204" pitchFamily="18" charset="0"/>
                          </a:rPr>
                        </m:ctrlPr>
                      </m:sSubPr>
                      <m:e>
                        <m:r>
                          <a:rPr lang="it-IT" sz="1700" b="1" i="1" smtClean="0">
                            <a:latin typeface="Cambria Math" panose="02040503050406030204" pitchFamily="18" charset="0"/>
                          </a:rPr>
                          <m:t>𝒕</m:t>
                        </m:r>
                      </m:e>
                      <m:sub>
                        <m:r>
                          <a:rPr lang="it-IT" sz="1700" b="1" i="1" smtClean="0">
                            <a:latin typeface="Cambria Math" panose="02040503050406030204" pitchFamily="18" charset="0"/>
                          </a:rPr>
                          <m:t>𝒕𝒐𝒕</m:t>
                        </m:r>
                      </m:sub>
                    </m:sSub>
                  </m:oMath>
                </a14:m>
                <a:r>
                  <a:rPr lang="it-IT" sz="1700" b="1" dirty="0"/>
                  <a:t> = 7.8499 h = 28259.7957 s</a:t>
                </a:r>
              </a:p>
            </p:txBody>
          </p:sp>
        </mc:Choice>
        <mc:Fallback xmlns="">
          <p:sp>
            <p:nvSpPr>
              <p:cNvPr id="6" name="Segnaposto contenuto 5">
                <a:extLst>
                  <a:ext uri="{FF2B5EF4-FFF2-40B4-BE49-F238E27FC236}">
                    <a16:creationId xmlns:a16="http://schemas.microsoft.com/office/drawing/2014/main" id="{257EB455-D2B0-6371-18EA-3247101B071F}"/>
                  </a:ext>
                </a:extLst>
              </p:cNvPr>
              <p:cNvSpPr>
                <a:spLocks noGrp="1" noRot="1" noChangeAspect="1" noMove="1" noResize="1" noEditPoints="1" noAdjustHandles="1" noChangeArrowheads="1" noChangeShapeType="1" noTextEdit="1"/>
              </p:cNvSpPr>
              <p:nvPr>
                <p:ph sz="half" idx="1"/>
              </p:nvPr>
            </p:nvSpPr>
            <p:spPr>
              <a:blipFill>
                <a:blip r:embed="rId2"/>
                <a:stretch>
                  <a:fillRect l="-824" r="-118"/>
                </a:stretch>
              </a:blipFill>
            </p:spPr>
            <p:txBody>
              <a:bodyPr/>
              <a:lstStyle/>
              <a:p>
                <a:r>
                  <a:rPr lang="it-IT">
                    <a:noFill/>
                  </a:rPr>
                  <a:t> </a:t>
                </a:r>
              </a:p>
            </p:txBody>
          </p:sp>
        </mc:Fallback>
      </mc:AlternateContent>
      <p:pic>
        <p:nvPicPr>
          <p:cNvPr id="8" name="Segnaposto contenuto 7">
            <a:extLst>
              <a:ext uri="{FF2B5EF4-FFF2-40B4-BE49-F238E27FC236}">
                <a16:creationId xmlns:a16="http://schemas.microsoft.com/office/drawing/2014/main" id="{3B99BFD4-77D9-4A91-1D0D-BFE8AE8CE27A}"/>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rcRect/>
          <a:stretch/>
        </p:blipFill>
        <p:spPr>
          <a:xfrm>
            <a:off x="6019801" y="1083379"/>
            <a:ext cx="5637241" cy="5195922"/>
          </a:xfrm>
        </p:spPr>
      </p:pic>
      <p:sp>
        <p:nvSpPr>
          <p:cNvPr id="4" name="Segnaposto piè di pagina 3">
            <a:extLst>
              <a:ext uri="{FF2B5EF4-FFF2-40B4-BE49-F238E27FC236}">
                <a16:creationId xmlns:a16="http://schemas.microsoft.com/office/drawing/2014/main" id="{9715AFC3-2603-C624-17F8-59FAAAB99BEA}"/>
              </a:ext>
            </a:extLst>
          </p:cNvPr>
          <p:cNvSpPr>
            <a:spLocks noGrp="1"/>
          </p:cNvSpPr>
          <p:nvPr>
            <p:ph type="ftr" sz="quarter" idx="11"/>
          </p:nvPr>
        </p:nvSpPr>
        <p:spPr/>
        <p:txBody>
          <a:bodyPr/>
          <a:lstStyle/>
          <a:p>
            <a:r>
              <a:rPr lang="it-IT"/>
              <a:t>Prova finale: Introduzione all’Analisi di Missioni Spaziali</a:t>
            </a:r>
            <a:endParaRPr lang="it-IT" dirty="0"/>
          </a:p>
        </p:txBody>
      </p:sp>
      <p:sp>
        <p:nvSpPr>
          <p:cNvPr id="5" name="Segnaposto numero diapositiva 4">
            <a:extLst>
              <a:ext uri="{FF2B5EF4-FFF2-40B4-BE49-F238E27FC236}">
                <a16:creationId xmlns:a16="http://schemas.microsoft.com/office/drawing/2014/main" id="{CFFD40D1-73E0-A552-2525-7C36A7077109}"/>
              </a:ext>
            </a:extLst>
          </p:cNvPr>
          <p:cNvSpPr>
            <a:spLocks noGrp="1"/>
          </p:cNvSpPr>
          <p:nvPr>
            <p:ph type="sldNum" sz="quarter" idx="12"/>
          </p:nvPr>
        </p:nvSpPr>
        <p:spPr/>
        <p:txBody>
          <a:bodyPr/>
          <a:lstStyle/>
          <a:p>
            <a:fld id="{07ED6331-BE36-4EB0-BAD8-FC72B96BFAEC}" type="slidenum">
              <a:rPr lang="it-IT" smtClean="0"/>
              <a:pPr/>
              <a:t>16</a:t>
            </a:fld>
            <a:endParaRPr lang="it-IT"/>
          </a:p>
        </p:txBody>
      </p:sp>
    </p:spTree>
    <p:extLst>
      <p:ext uri="{BB962C8B-B14F-4D97-AF65-F5344CB8AC3E}">
        <p14:creationId xmlns:p14="http://schemas.microsoft.com/office/powerpoint/2010/main" val="39807879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0BD21C0-C947-D6DC-C260-055534CCE56C}"/>
              </a:ext>
            </a:extLst>
          </p:cNvPr>
          <p:cNvSpPr>
            <a:spLocks noGrp="1"/>
          </p:cNvSpPr>
          <p:nvPr>
            <p:ph type="title"/>
          </p:nvPr>
        </p:nvSpPr>
        <p:spPr>
          <a:xfrm>
            <a:off x="838200" y="415400"/>
            <a:ext cx="9467656" cy="590931"/>
          </a:xfrm>
        </p:spPr>
        <p:txBody>
          <a:bodyPr/>
          <a:lstStyle/>
          <a:p>
            <a:r>
              <a:rPr lang="it-IT" dirty="0"/>
              <a:t>Alternativa 3: manovra tangente in punto arbitrario</a:t>
            </a:r>
          </a:p>
        </p:txBody>
      </p:sp>
      <mc:AlternateContent xmlns:mc="http://schemas.openxmlformats.org/markup-compatibility/2006" xmlns:a14="http://schemas.microsoft.com/office/drawing/2010/main">
        <mc:Choice Requires="a14">
          <p:sp>
            <p:nvSpPr>
              <p:cNvPr id="3" name="Segnaposto contenuto 2">
                <a:extLst>
                  <a:ext uri="{FF2B5EF4-FFF2-40B4-BE49-F238E27FC236}">
                    <a16:creationId xmlns:a16="http://schemas.microsoft.com/office/drawing/2014/main" id="{5AC40F27-E092-431D-E43F-1018357E31FA}"/>
                  </a:ext>
                </a:extLst>
              </p:cNvPr>
              <p:cNvSpPr>
                <a:spLocks noGrp="1"/>
              </p:cNvSpPr>
              <p:nvPr>
                <p:ph sz="half" idx="1"/>
              </p:nvPr>
            </p:nvSpPr>
            <p:spPr/>
            <p:txBody>
              <a:bodyPr tIns="180000"/>
              <a:lstStyle/>
              <a:p>
                <a:pPr>
                  <a:lnSpc>
                    <a:spcPct val="120000"/>
                  </a:lnSpc>
                </a:pPr>
                <a:r>
                  <a:rPr lang="it-IT" sz="1800" b="1" dirty="0"/>
                  <a:t>Parametri orbitali variati:</a:t>
                </a:r>
                <a:r>
                  <a:rPr lang="it-IT" sz="1800" dirty="0"/>
                  <a:t> </a:t>
                </a:r>
                <a14:m>
                  <m:oMath xmlns:m="http://schemas.openxmlformats.org/officeDocument/2006/math">
                    <m:r>
                      <a:rPr lang="it-IT" sz="1800" b="0" i="1" smtClean="0">
                        <a:latin typeface="Cambria Math" panose="02040503050406030204" pitchFamily="18" charset="0"/>
                      </a:rPr>
                      <m:t>𝑎</m:t>
                    </m:r>
                    <m:r>
                      <a:rPr lang="it-IT" sz="1800" b="0" i="1" smtClean="0">
                        <a:latin typeface="Cambria Math" panose="02040503050406030204" pitchFamily="18" charset="0"/>
                      </a:rPr>
                      <m:t>, </m:t>
                    </m:r>
                    <m:r>
                      <a:rPr lang="it-IT" sz="1800" b="0" i="1" smtClean="0">
                        <a:latin typeface="Cambria Math" panose="02040503050406030204" pitchFamily="18" charset="0"/>
                      </a:rPr>
                      <m:t>𝑒</m:t>
                    </m:r>
                    <m:r>
                      <a:rPr lang="it-IT" sz="1800" b="0" i="1" smtClean="0">
                        <a:latin typeface="Cambria Math" panose="02040503050406030204" pitchFamily="18" charset="0"/>
                      </a:rPr>
                      <m:t>, </m:t>
                    </m:r>
                    <m:r>
                      <a:rPr lang="it-IT" sz="1800" b="0" i="1" smtClean="0">
                        <a:latin typeface="Cambria Math" panose="02040503050406030204" pitchFamily="18" charset="0"/>
                      </a:rPr>
                      <m:t>𝜔</m:t>
                    </m:r>
                  </m:oMath>
                </a14:m>
                <a:endParaRPr lang="it-IT" sz="1800" dirty="0"/>
              </a:p>
              <a:p>
                <a:pPr>
                  <a:lnSpc>
                    <a:spcPct val="120000"/>
                  </a:lnSpc>
                </a:pPr>
                <a:r>
                  <a:rPr lang="it-IT" sz="1800" b="1" dirty="0"/>
                  <a:t>Passaggi effettuati:</a:t>
                </a:r>
              </a:p>
              <a:p>
                <a:pPr lvl="1">
                  <a:lnSpc>
                    <a:spcPct val="120000"/>
                  </a:lnSpc>
                </a:pPr>
                <a:r>
                  <a:rPr lang="it-IT" sz="1600" dirty="0"/>
                  <a:t>Raggiungere punto di tangenza: </a:t>
                </a:r>
                <a14:m>
                  <m:oMath xmlns:m="http://schemas.openxmlformats.org/officeDocument/2006/math">
                    <m:r>
                      <a:rPr lang="it-IT" sz="1600" b="1" i="0" smtClean="0">
                        <a:latin typeface="Cambria Math" panose="02040503050406030204" pitchFamily="18" charset="0"/>
                      </a:rPr>
                      <m:t>𝚫</m:t>
                    </m:r>
                    <m:sSub>
                      <m:sSubPr>
                        <m:ctrlPr>
                          <a:rPr lang="it-IT" sz="1600" b="1" i="1" smtClean="0">
                            <a:latin typeface="Cambria Math" panose="02040503050406030204" pitchFamily="18" charset="0"/>
                          </a:rPr>
                        </m:ctrlPr>
                      </m:sSubPr>
                      <m:e>
                        <m:r>
                          <a:rPr lang="it-IT" sz="1600" b="1" i="1" smtClean="0">
                            <a:latin typeface="Cambria Math" panose="02040503050406030204" pitchFamily="18" charset="0"/>
                          </a:rPr>
                          <m:t>𝒕</m:t>
                        </m:r>
                      </m:e>
                      <m:sub>
                        <m:r>
                          <a:rPr lang="it-IT" sz="1600" b="1" i="1" smtClean="0">
                            <a:latin typeface="Cambria Math" panose="02040503050406030204" pitchFamily="18" charset="0"/>
                          </a:rPr>
                          <m:t>𝟏</m:t>
                        </m:r>
                      </m:sub>
                    </m:sSub>
                  </m:oMath>
                </a14:m>
                <a:r>
                  <a:rPr lang="it-IT" sz="1600" b="1" dirty="0"/>
                  <a:t> = 6543 s</a:t>
                </a:r>
              </a:p>
              <a:p>
                <a:pPr lvl="1">
                  <a:lnSpc>
                    <a:spcPct val="120000"/>
                  </a:lnSpc>
                </a:pPr>
                <a:r>
                  <a:rPr lang="it-IT" sz="1600" dirty="0"/>
                  <a:t>Primo impulso: </a:t>
                </a:r>
                <a14:m>
                  <m:oMath xmlns:m="http://schemas.openxmlformats.org/officeDocument/2006/math">
                    <m:r>
                      <a:rPr lang="it-IT" sz="1600" b="1" i="0" smtClean="0">
                        <a:latin typeface="Cambria Math" panose="02040503050406030204" pitchFamily="18" charset="0"/>
                      </a:rPr>
                      <m:t>𝚫</m:t>
                    </m:r>
                    <m:sSub>
                      <m:sSubPr>
                        <m:ctrlPr>
                          <a:rPr lang="it-IT" sz="1600" b="1" i="1" smtClean="0">
                            <a:latin typeface="Cambria Math" panose="02040503050406030204" pitchFamily="18" charset="0"/>
                          </a:rPr>
                        </m:ctrlPr>
                      </m:sSubPr>
                      <m:e>
                        <m:r>
                          <a:rPr lang="it-IT" sz="1600" b="1" i="1" smtClean="0">
                            <a:latin typeface="Cambria Math" panose="02040503050406030204" pitchFamily="18" charset="0"/>
                          </a:rPr>
                          <m:t>𝒗</m:t>
                        </m:r>
                      </m:e>
                      <m:sub>
                        <m:r>
                          <a:rPr lang="it-IT" sz="1600" b="1" i="1" smtClean="0">
                            <a:latin typeface="Cambria Math" panose="02040503050406030204" pitchFamily="18" charset="0"/>
                          </a:rPr>
                          <m:t>𝟏</m:t>
                        </m:r>
                      </m:sub>
                    </m:sSub>
                  </m:oMath>
                </a14:m>
                <a:r>
                  <a:rPr lang="it-IT" sz="1600" b="1" dirty="0"/>
                  <a:t> = 0.6212 km/s</a:t>
                </a:r>
              </a:p>
              <a:p>
                <a:pPr lvl="1">
                  <a:lnSpc>
                    <a:spcPct val="120000"/>
                  </a:lnSpc>
                </a:pPr>
                <a:r>
                  <a:rPr lang="it-IT" sz="1600" dirty="0"/>
                  <a:t>Percorrenza su orbita tangente: </a:t>
                </a:r>
                <a14:m>
                  <m:oMath xmlns:m="http://schemas.openxmlformats.org/officeDocument/2006/math">
                    <m:r>
                      <a:rPr lang="it-IT" sz="1600" b="1" i="0" smtClean="0">
                        <a:latin typeface="Cambria Math" panose="02040503050406030204" pitchFamily="18" charset="0"/>
                      </a:rPr>
                      <m:t>𝚫</m:t>
                    </m:r>
                    <m:sSub>
                      <m:sSubPr>
                        <m:ctrlPr>
                          <a:rPr lang="it-IT" sz="1600" b="1" i="1" smtClean="0">
                            <a:latin typeface="Cambria Math" panose="02040503050406030204" pitchFamily="18" charset="0"/>
                          </a:rPr>
                        </m:ctrlPr>
                      </m:sSubPr>
                      <m:e>
                        <m:r>
                          <a:rPr lang="it-IT" sz="1600" b="1" i="1" smtClean="0">
                            <a:latin typeface="Cambria Math" panose="02040503050406030204" pitchFamily="18" charset="0"/>
                          </a:rPr>
                          <m:t>𝒕</m:t>
                        </m:r>
                      </m:e>
                      <m:sub>
                        <m:r>
                          <a:rPr lang="it-IT" sz="1600" b="1" i="1" smtClean="0">
                            <a:latin typeface="Cambria Math" panose="02040503050406030204" pitchFamily="18" charset="0"/>
                          </a:rPr>
                          <m:t>𝟐</m:t>
                        </m:r>
                      </m:sub>
                    </m:sSub>
                  </m:oMath>
                </a14:m>
                <a:r>
                  <a:rPr lang="it-IT" sz="1600" b="1" dirty="0"/>
                  <a:t> = 7118 s</a:t>
                </a:r>
              </a:p>
              <a:p>
                <a:pPr>
                  <a:lnSpc>
                    <a:spcPct val="120000"/>
                  </a:lnSpc>
                </a:pPr>
                <a:r>
                  <a:rPr lang="it-IT" sz="1800" b="1" dirty="0"/>
                  <a:t>Punti critici:</a:t>
                </a:r>
              </a:p>
              <a:p>
                <a:pPr lvl="1">
                  <a:lnSpc>
                    <a:spcPct val="120000"/>
                  </a:lnSpc>
                </a:pPr>
                <a:r>
                  <a:rPr lang="it-IT" sz="1600" dirty="0"/>
                  <a:t>Questa manovra è stata definita attraverso l’</a:t>
                </a:r>
                <a:r>
                  <a:rPr lang="it-IT" sz="1600" u="sng" dirty="0"/>
                  <a:t>imposizione del </a:t>
                </a:r>
                <a14:m>
                  <m:oMath xmlns:m="http://schemas.openxmlformats.org/officeDocument/2006/math">
                    <m:r>
                      <a:rPr lang="it-IT" sz="1600" b="0" i="1" u="sng" smtClean="0">
                        <a:latin typeface="Cambria Math" panose="02040503050406030204" pitchFamily="18" charset="0"/>
                      </a:rPr>
                      <m:t>𝜔</m:t>
                    </m:r>
                  </m:oMath>
                </a14:m>
                <a:r>
                  <a:rPr lang="it-IT" sz="1600" dirty="0"/>
                  <a:t> dell’orbita tangente in grado di assicurare l’allineamento con l’orbita finale a seguito del cambio di piano</a:t>
                </a:r>
              </a:p>
              <a:p>
                <a:pPr lvl="1">
                  <a:lnSpc>
                    <a:spcPct val="120000"/>
                  </a:lnSpc>
                </a:pPr>
                <a:r>
                  <a:rPr lang="it-IT" sz="1600" dirty="0"/>
                  <a:t>Le orbite tangenti che soddisfano tale richiesta sono infinite: è stato scelto di </a:t>
                </a:r>
                <a:r>
                  <a:rPr lang="it-IT" sz="1600" u="sng" dirty="0"/>
                  <a:t>imporre il </a:t>
                </a:r>
                <a14:m>
                  <m:oMath xmlns:m="http://schemas.openxmlformats.org/officeDocument/2006/math">
                    <m:r>
                      <m:rPr>
                        <m:sty m:val="p"/>
                      </m:rPr>
                      <a:rPr lang="it-IT" sz="1600" b="0" i="0" u="sng" smtClean="0">
                        <a:latin typeface="Cambria Math" panose="02040503050406030204" pitchFamily="18" charset="0"/>
                      </a:rPr>
                      <m:t>Δ</m:t>
                    </m:r>
                    <m:sSub>
                      <m:sSubPr>
                        <m:ctrlPr>
                          <a:rPr lang="it-IT" sz="1600" b="0" i="1" u="sng" smtClean="0">
                            <a:latin typeface="Cambria Math" panose="02040503050406030204" pitchFamily="18" charset="0"/>
                          </a:rPr>
                        </m:ctrlPr>
                      </m:sSubPr>
                      <m:e>
                        <m:r>
                          <a:rPr lang="it-IT" sz="1600" b="0" i="1" u="sng" smtClean="0">
                            <a:latin typeface="Cambria Math" panose="02040503050406030204" pitchFamily="18" charset="0"/>
                          </a:rPr>
                          <m:t>𝑣</m:t>
                        </m:r>
                      </m:e>
                      <m:sub>
                        <m:r>
                          <a:rPr lang="it-IT" sz="1600" b="0" i="1" u="sng" smtClean="0">
                            <a:latin typeface="Cambria Math" panose="02040503050406030204" pitchFamily="18" charset="0"/>
                          </a:rPr>
                          <m:t>1</m:t>
                        </m:r>
                      </m:sub>
                    </m:sSub>
                  </m:oMath>
                </a14:m>
                <a:r>
                  <a:rPr lang="it-IT" sz="1600" dirty="0"/>
                  <a:t> che minimizzasse il costo complessivo della strategia</a:t>
                </a:r>
              </a:p>
            </p:txBody>
          </p:sp>
        </mc:Choice>
        <mc:Fallback xmlns="">
          <p:sp>
            <p:nvSpPr>
              <p:cNvPr id="3" name="Segnaposto contenuto 2">
                <a:extLst>
                  <a:ext uri="{FF2B5EF4-FFF2-40B4-BE49-F238E27FC236}">
                    <a16:creationId xmlns:a16="http://schemas.microsoft.com/office/drawing/2014/main" id="{5AC40F27-E092-431D-E43F-1018357E31FA}"/>
                  </a:ext>
                </a:extLst>
              </p:cNvPr>
              <p:cNvSpPr>
                <a:spLocks noGrp="1" noRot="1" noChangeAspect="1" noMove="1" noResize="1" noEditPoints="1" noAdjustHandles="1" noChangeArrowheads="1" noChangeShapeType="1" noTextEdit="1"/>
              </p:cNvSpPr>
              <p:nvPr>
                <p:ph sz="half" idx="1"/>
              </p:nvPr>
            </p:nvSpPr>
            <p:spPr>
              <a:blipFill>
                <a:blip r:embed="rId2"/>
                <a:stretch>
                  <a:fillRect l="-824" r="-1294"/>
                </a:stretch>
              </a:blipFill>
            </p:spPr>
            <p:txBody>
              <a:bodyPr/>
              <a:lstStyle/>
              <a:p>
                <a:r>
                  <a:rPr lang="it-IT">
                    <a:noFill/>
                  </a:rPr>
                  <a:t> </a:t>
                </a:r>
              </a:p>
            </p:txBody>
          </p:sp>
        </mc:Fallback>
      </mc:AlternateContent>
      <p:sp>
        <p:nvSpPr>
          <p:cNvPr id="5" name="Segnaposto piè di pagina 4">
            <a:extLst>
              <a:ext uri="{FF2B5EF4-FFF2-40B4-BE49-F238E27FC236}">
                <a16:creationId xmlns:a16="http://schemas.microsoft.com/office/drawing/2014/main" id="{EFB33E3E-F64B-56F3-A3A9-F5F588CD63C3}"/>
              </a:ext>
            </a:extLst>
          </p:cNvPr>
          <p:cNvSpPr>
            <a:spLocks noGrp="1"/>
          </p:cNvSpPr>
          <p:nvPr>
            <p:ph type="ftr" sz="quarter" idx="11"/>
          </p:nvPr>
        </p:nvSpPr>
        <p:spPr/>
        <p:txBody>
          <a:bodyPr/>
          <a:lstStyle/>
          <a:p>
            <a:r>
              <a:rPr lang="it-IT"/>
              <a:t>Prova finale: Introduzione all’Analisi di Missioni Spaziali</a:t>
            </a:r>
          </a:p>
        </p:txBody>
      </p:sp>
      <p:sp>
        <p:nvSpPr>
          <p:cNvPr id="6" name="Segnaposto numero diapositiva 5">
            <a:extLst>
              <a:ext uri="{FF2B5EF4-FFF2-40B4-BE49-F238E27FC236}">
                <a16:creationId xmlns:a16="http://schemas.microsoft.com/office/drawing/2014/main" id="{3AC3E4A4-F08E-994D-3733-032BFA0DF662}"/>
              </a:ext>
            </a:extLst>
          </p:cNvPr>
          <p:cNvSpPr>
            <a:spLocks noGrp="1"/>
          </p:cNvSpPr>
          <p:nvPr>
            <p:ph type="sldNum" sz="quarter" idx="12"/>
          </p:nvPr>
        </p:nvSpPr>
        <p:spPr/>
        <p:txBody>
          <a:bodyPr/>
          <a:lstStyle/>
          <a:p>
            <a:fld id="{07ED6331-BE36-4EB0-BAD8-FC72B96BFAEC}" type="slidenum">
              <a:rPr lang="it-IT" smtClean="0"/>
              <a:pPr/>
              <a:t>17</a:t>
            </a:fld>
            <a:endParaRPr lang="it-IT"/>
          </a:p>
        </p:txBody>
      </p:sp>
      <p:pic>
        <p:nvPicPr>
          <p:cNvPr id="12" name="Segnaposto contenuto 11">
            <a:extLst>
              <a:ext uri="{FF2B5EF4-FFF2-40B4-BE49-F238E27FC236}">
                <a16:creationId xmlns:a16="http://schemas.microsoft.com/office/drawing/2014/main" id="{536FB45F-0E63-C946-0075-656B9C1147FD}"/>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rcRect/>
          <a:stretch/>
        </p:blipFill>
        <p:spPr>
          <a:xfrm>
            <a:off x="6019800" y="1063464"/>
            <a:ext cx="5598458" cy="5235753"/>
          </a:xfrm>
        </p:spPr>
      </p:pic>
    </p:spTree>
    <p:extLst>
      <p:ext uri="{BB962C8B-B14F-4D97-AF65-F5344CB8AC3E}">
        <p14:creationId xmlns:p14="http://schemas.microsoft.com/office/powerpoint/2010/main" val="19507306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2041012-DED4-B3B0-BBE3-1AE1F1BFE2CD}"/>
              </a:ext>
            </a:extLst>
          </p:cNvPr>
          <p:cNvSpPr>
            <a:spLocks noGrp="1"/>
          </p:cNvSpPr>
          <p:nvPr>
            <p:ph type="title"/>
          </p:nvPr>
        </p:nvSpPr>
        <p:spPr>
          <a:xfrm>
            <a:off x="838200" y="415400"/>
            <a:ext cx="9467656" cy="590931"/>
          </a:xfrm>
        </p:spPr>
        <p:txBody>
          <a:bodyPr/>
          <a:lstStyle/>
          <a:p>
            <a:r>
              <a:rPr lang="it-IT" dirty="0"/>
              <a:t>Alternativa 3: manovra tangente in punto arbitrario</a:t>
            </a:r>
          </a:p>
        </p:txBody>
      </p:sp>
      <mc:AlternateContent xmlns:mc="http://schemas.openxmlformats.org/markup-compatibility/2006" xmlns:a14="http://schemas.microsoft.com/office/drawing/2010/main">
        <mc:Choice Requires="a14">
          <p:sp>
            <p:nvSpPr>
              <p:cNvPr id="3" name="Segnaposto contenuto 2">
                <a:extLst>
                  <a:ext uri="{FF2B5EF4-FFF2-40B4-BE49-F238E27FC236}">
                    <a16:creationId xmlns:a16="http://schemas.microsoft.com/office/drawing/2014/main" id="{4D3F9DF7-77A1-FC09-60FA-59C05C4E0D54}"/>
                  </a:ext>
                </a:extLst>
              </p:cNvPr>
              <p:cNvSpPr>
                <a:spLocks noGrp="1"/>
              </p:cNvSpPr>
              <p:nvPr>
                <p:ph sz="half" idx="1"/>
              </p:nvPr>
            </p:nvSpPr>
            <p:spPr/>
            <p:txBody>
              <a:bodyPr tIns="360000"/>
              <a:lstStyle/>
              <a:p>
                <a:pPr>
                  <a:lnSpc>
                    <a:spcPct val="120000"/>
                  </a:lnSpc>
                </a:pPr>
                <a:r>
                  <a:rPr lang="it-IT" b="1" dirty="0"/>
                  <a:t>Come si trova il parametro </a:t>
                </a:r>
                <a14:m>
                  <m:oMath xmlns:m="http://schemas.openxmlformats.org/officeDocument/2006/math">
                    <m:r>
                      <a:rPr lang="it-IT" b="1" i="1" smtClean="0">
                        <a:latin typeface="Cambria Math" panose="02040503050406030204" pitchFamily="18" charset="0"/>
                      </a:rPr>
                      <m:t>𝝎</m:t>
                    </m:r>
                  </m:oMath>
                </a14:m>
                <a:r>
                  <a:rPr lang="it-IT" b="1" dirty="0"/>
                  <a:t> da imporre nella manovra?</a:t>
                </a:r>
              </a:p>
              <a:p>
                <a:pPr marL="457200" lvl="1" indent="0">
                  <a:lnSpc>
                    <a:spcPct val="120000"/>
                  </a:lnSpc>
                  <a:buNone/>
                </a:pPr>
                <a:r>
                  <a:rPr lang="it-IT" sz="1600" dirty="0"/>
                  <a:t>Avendo nota l’orbita finale e l’inclinazione del piano orbitale iniziale, è possibile sfruttare le </a:t>
                </a:r>
                <a:r>
                  <a:rPr lang="it-IT" sz="1600" u="sng" dirty="0"/>
                  <a:t>formule per il cambio di piano</a:t>
                </a:r>
                <a:r>
                  <a:rPr lang="it-IT" sz="1600" dirty="0"/>
                  <a:t> per ottenere la </a:t>
                </a:r>
                <a14:m>
                  <m:oMath xmlns:m="http://schemas.openxmlformats.org/officeDocument/2006/math">
                    <m:r>
                      <a:rPr lang="it-IT" sz="1600" b="0" i="1" smtClean="0">
                        <a:latin typeface="Cambria Math" panose="02040503050406030204" pitchFamily="18" charset="0"/>
                      </a:rPr>
                      <m:t>𝜔</m:t>
                    </m:r>
                  </m:oMath>
                </a14:m>
                <a:r>
                  <a:rPr lang="it-IT" sz="1600" dirty="0"/>
                  <a:t> necessaria sul piano iniziale e i punti di cambio piano disponibili.</a:t>
                </a:r>
              </a:p>
              <a:p>
                <a:pPr>
                  <a:lnSpc>
                    <a:spcPct val="120000"/>
                  </a:lnSpc>
                </a:pPr>
                <a:r>
                  <a:rPr lang="it-IT" b="1" dirty="0"/>
                  <a:t>Come e perché è stato scelto l’impulso iniziale?</a:t>
                </a:r>
              </a:p>
              <a:p>
                <a:pPr marL="457200" lvl="1" indent="0">
                  <a:lnSpc>
                    <a:spcPct val="120000"/>
                  </a:lnSpc>
                  <a:buNone/>
                </a:pPr>
                <a:r>
                  <a:rPr lang="it-IT" sz="1600" dirty="0"/>
                  <a:t>Il </a:t>
                </a:r>
                <a:r>
                  <a:rPr lang="it-IT" sz="1600" u="sng" dirty="0"/>
                  <a:t>problema</a:t>
                </a:r>
                <a:r>
                  <a:rPr lang="it-IT" sz="1600" dirty="0"/>
                  <a:t> finora descritto risulta </a:t>
                </a:r>
                <a:r>
                  <a:rPr lang="it-IT" sz="1600" u="sng" dirty="0"/>
                  <a:t>sotto determinato</a:t>
                </a:r>
                <a:r>
                  <a:rPr lang="it-IT" sz="1600" dirty="0"/>
                  <a:t>, pertanto le orbite tangenti possibili sono infinite. Anziché imporre classicamente il punto di manovra (o altre condizioni), è stato scelto di studiare </a:t>
                </a:r>
                <a:r>
                  <a:rPr lang="it-IT" sz="1600" u="sng" dirty="0"/>
                  <a:t>graficamente</a:t>
                </a:r>
                <a:r>
                  <a:rPr lang="it-IT" sz="1600" dirty="0"/>
                  <a:t> il costo complessivo della strategia in funzione dell’impulso iniziale e di scegliere il punto di costo minimo.</a:t>
                </a:r>
              </a:p>
            </p:txBody>
          </p:sp>
        </mc:Choice>
        <mc:Fallback xmlns="">
          <p:sp>
            <p:nvSpPr>
              <p:cNvPr id="3" name="Segnaposto contenuto 2">
                <a:extLst>
                  <a:ext uri="{FF2B5EF4-FFF2-40B4-BE49-F238E27FC236}">
                    <a16:creationId xmlns:a16="http://schemas.microsoft.com/office/drawing/2014/main" id="{4D3F9DF7-77A1-FC09-60FA-59C05C4E0D54}"/>
                  </a:ext>
                </a:extLst>
              </p:cNvPr>
              <p:cNvSpPr>
                <a:spLocks noGrp="1" noRot="1" noChangeAspect="1" noMove="1" noResize="1" noEditPoints="1" noAdjustHandles="1" noChangeArrowheads="1" noChangeShapeType="1" noTextEdit="1"/>
              </p:cNvSpPr>
              <p:nvPr>
                <p:ph sz="half" idx="1"/>
              </p:nvPr>
            </p:nvSpPr>
            <p:spPr>
              <a:blipFill>
                <a:blip r:embed="rId2"/>
                <a:stretch>
                  <a:fillRect l="-471" r="-471"/>
                </a:stretch>
              </a:blipFill>
            </p:spPr>
            <p:txBody>
              <a:bodyPr/>
              <a:lstStyle/>
              <a:p>
                <a:r>
                  <a:rPr lang="it-IT">
                    <a:noFill/>
                  </a:rPr>
                  <a:t> </a:t>
                </a:r>
              </a:p>
            </p:txBody>
          </p:sp>
        </mc:Fallback>
      </mc:AlternateContent>
      <p:pic>
        <p:nvPicPr>
          <p:cNvPr id="8" name="Segnaposto contenuto 7">
            <a:extLst>
              <a:ext uri="{FF2B5EF4-FFF2-40B4-BE49-F238E27FC236}">
                <a16:creationId xmlns:a16="http://schemas.microsoft.com/office/drawing/2014/main" id="{355F7F3B-1DBA-BC99-D7EB-E62FC0746465}"/>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096000" y="1459692"/>
            <a:ext cx="5504329" cy="4558477"/>
          </a:xfrm>
        </p:spPr>
      </p:pic>
      <p:sp>
        <p:nvSpPr>
          <p:cNvPr id="5" name="Segnaposto piè di pagina 4">
            <a:extLst>
              <a:ext uri="{FF2B5EF4-FFF2-40B4-BE49-F238E27FC236}">
                <a16:creationId xmlns:a16="http://schemas.microsoft.com/office/drawing/2014/main" id="{349EBFC9-72C5-4AB1-DD07-B9BA586039F7}"/>
              </a:ext>
            </a:extLst>
          </p:cNvPr>
          <p:cNvSpPr>
            <a:spLocks noGrp="1"/>
          </p:cNvSpPr>
          <p:nvPr>
            <p:ph type="ftr" sz="quarter" idx="11"/>
          </p:nvPr>
        </p:nvSpPr>
        <p:spPr/>
        <p:txBody>
          <a:bodyPr/>
          <a:lstStyle/>
          <a:p>
            <a:r>
              <a:rPr lang="it-IT"/>
              <a:t>Prova finale: Introduzione all’Analisi di Missioni Spaziali</a:t>
            </a:r>
          </a:p>
        </p:txBody>
      </p:sp>
      <p:sp>
        <p:nvSpPr>
          <p:cNvPr id="6" name="Segnaposto numero diapositiva 5">
            <a:extLst>
              <a:ext uri="{FF2B5EF4-FFF2-40B4-BE49-F238E27FC236}">
                <a16:creationId xmlns:a16="http://schemas.microsoft.com/office/drawing/2014/main" id="{DF7BC08F-B3A7-FD0D-0053-2320BA27588F}"/>
              </a:ext>
            </a:extLst>
          </p:cNvPr>
          <p:cNvSpPr>
            <a:spLocks noGrp="1"/>
          </p:cNvSpPr>
          <p:nvPr>
            <p:ph type="sldNum" sz="quarter" idx="12"/>
          </p:nvPr>
        </p:nvSpPr>
        <p:spPr/>
        <p:txBody>
          <a:bodyPr/>
          <a:lstStyle/>
          <a:p>
            <a:fld id="{07ED6331-BE36-4EB0-BAD8-FC72B96BFAEC}" type="slidenum">
              <a:rPr lang="it-IT" smtClean="0"/>
              <a:pPr/>
              <a:t>18</a:t>
            </a:fld>
            <a:endParaRPr lang="it-IT"/>
          </a:p>
        </p:txBody>
      </p:sp>
    </p:spTree>
    <p:extLst>
      <p:ext uri="{BB962C8B-B14F-4D97-AF65-F5344CB8AC3E}">
        <p14:creationId xmlns:p14="http://schemas.microsoft.com/office/powerpoint/2010/main" val="20075739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0722FFF-BDAA-66D0-6397-FBB0CD4A237A}"/>
              </a:ext>
            </a:extLst>
          </p:cNvPr>
          <p:cNvSpPr>
            <a:spLocks noGrp="1"/>
          </p:cNvSpPr>
          <p:nvPr>
            <p:ph type="title"/>
          </p:nvPr>
        </p:nvSpPr>
        <p:spPr>
          <a:xfrm>
            <a:off x="838200" y="415400"/>
            <a:ext cx="7304179" cy="590931"/>
          </a:xfrm>
        </p:spPr>
        <p:txBody>
          <a:bodyPr/>
          <a:lstStyle/>
          <a:p>
            <a:r>
              <a:rPr lang="it-IT" dirty="0"/>
              <a:t>Alternativa 3: manovra di cambio piano</a:t>
            </a:r>
          </a:p>
        </p:txBody>
      </p:sp>
      <mc:AlternateContent xmlns:mc="http://schemas.openxmlformats.org/markup-compatibility/2006" xmlns:a14="http://schemas.microsoft.com/office/drawing/2010/main">
        <mc:Choice Requires="a14">
          <p:sp>
            <p:nvSpPr>
              <p:cNvPr id="3" name="Segnaposto contenuto 2">
                <a:extLst>
                  <a:ext uri="{FF2B5EF4-FFF2-40B4-BE49-F238E27FC236}">
                    <a16:creationId xmlns:a16="http://schemas.microsoft.com/office/drawing/2014/main" id="{DAC21FD3-3E1E-E6E0-5BD9-EEB20C93B667}"/>
                  </a:ext>
                </a:extLst>
              </p:cNvPr>
              <p:cNvSpPr>
                <a:spLocks noGrp="1"/>
              </p:cNvSpPr>
              <p:nvPr>
                <p:ph sz="half" idx="1"/>
              </p:nvPr>
            </p:nvSpPr>
            <p:spPr/>
            <p:txBody>
              <a:bodyPr tIns="360000">
                <a:normAutofit/>
              </a:bodyPr>
              <a:lstStyle/>
              <a:p>
                <a:pPr>
                  <a:lnSpc>
                    <a:spcPct val="150000"/>
                  </a:lnSpc>
                </a:pPr>
                <a:r>
                  <a:rPr lang="it-IT" sz="1800" b="1" dirty="0"/>
                  <a:t>Parametri orbitali variati:</a:t>
                </a:r>
                <a:r>
                  <a:rPr lang="it-IT" sz="1800" dirty="0"/>
                  <a:t> </a:t>
                </a:r>
                <a14:m>
                  <m:oMath xmlns:m="http://schemas.openxmlformats.org/officeDocument/2006/math">
                    <m:r>
                      <a:rPr lang="it-IT" sz="1800" b="0" i="1" smtClean="0">
                        <a:latin typeface="Cambria Math" panose="02040503050406030204" pitchFamily="18" charset="0"/>
                      </a:rPr>
                      <m:t>𝑖</m:t>
                    </m:r>
                    <m:r>
                      <a:rPr lang="it-IT" sz="1800" b="0" i="1" smtClean="0">
                        <a:latin typeface="Cambria Math" panose="02040503050406030204" pitchFamily="18" charset="0"/>
                      </a:rPr>
                      <m:t>, </m:t>
                    </m:r>
                    <m:r>
                      <m:rPr>
                        <m:sty m:val="p"/>
                      </m:rPr>
                      <a:rPr lang="it-IT" sz="1800" b="0" i="0" smtClean="0">
                        <a:latin typeface="Cambria Math" panose="02040503050406030204" pitchFamily="18" charset="0"/>
                      </a:rPr>
                      <m:t>Ω</m:t>
                    </m:r>
                    <m:r>
                      <a:rPr lang="it-IT" sz="1800" b="0" i="0" smtClean="0">
                        <a:latin typeface="Cambria Math" panose="02040503050406030204" pitchFamily="18" charset="0"/>
                      </a:rPr>
                      <m:t>, </m:t>
                    </m:r>
                    <m:r>
                      <a:rPr lang="it-IT" sz="1800" b="0" i="1" smtClean="0">
                        <a:latin typeface="Cambria Math" panose="02040503050406030204" pitchFamily="18" charset="0"/>
                      </a:rPr>
                      <m:t>𝜔</m:t>
                    </m:r>
                  </m:oMath>
                </a14:m>
                <a:endParaRPr lang="it-IT" sz="1800" dirty="0"/>
              </a:p>
              <a:p>
                <a:pPr>
                  <a:lnSpc>
                    <a:spcPct val="150000"/>
                  </a:lnSpc>
                </a:pPr>
                <a:r>
                  <a:rPr lang="it-IT" sz="1800" b="1" dirty="0"/>
                  <a:t>Passaggi effettuati:</a:t>
                </a:r>
              </a:p>
              <a:p>
                <a:pPr lvl="1">
                  <a:lnSpc>
                    <a:spcPct val="150000"/>
                  </a:lnSpc>
                </a:pPr>
                <a:r>
                  <a:rPr lang="it-IT" sz="1600" dirty="0"/>
                  <a:t>Secondo impulso: </a:t>
                </a:r>
                <a14:m>
                  <m:oMath xmlns:m="http://schemas.openxmlformats.org/officeDocument/2006/math">
                    <m:r>
                      <a:rPr lang="it-IT" sz="1600" b="1" i="0" smtClean="0">
                        <a:latin typeface="Cambria Math" panose="02040503050406030204" pitchFamily="18" charset="0"/>
                      </a:rPr>
                      <m:t>𝚫</m:t>
                    </m:r>
                    <m:sSub>
                      <m:sSubPr>
                        <m:ctrlPr>
                          <a:rPr lang="it-IT" sz="1600" b="1" i="1" smtClean="0">
                            <a:latin typeface="Cambria Math" panose="02040503050406030204" pitchFamily="18" charset="0"/>
                          </a:rPr>
                        </m:ctrlPr>
                      </m:sSubPr>
                      <m:e>
                        <m:r>
                          <a:rPr lang="it-IT" sz="1600" b="1" i="1" smtClean="0">
                            <a:latin typeface="Cambria Math" panose="02040503050406030204" pitchFamily="18" charset="0"/>
                          </a:rPr>
                          <m:t>𝒗</m:t>
                        </m:r>
                      </m:e>
                      <m:sub>
                        <m:r>
                          <a:rPr lang="it-IT" sz="1600" b="1" i="1" smtClean="0">
                            <a:latin typeface="Cambria Math" panose="02040503050406030204" pitchFamily="18" charset="0"/>
                          </a:rPr>
                          <m:t>𝟐</m:t>
                        </m:r>
                      </m:sub>
                    </m:sSub>
                  </m:oMath>
                </a14:m>
                <a:r>
                  <a:rPr lang="it-IT" sz="1600" b="1" dirty="0"/>
                  <a:t> = 4.6024 km/s</a:t>
                </a:r>
              </a:p>
              <a:p>
                <a:pPr lvl="1">
                  <a:lnSpc>
                    <a:spcPct val="150000"/>
                  </a:lnSpc>
                </a:pPr>
                <a:r>
                  <a:rPr lang="it-IT" sz="1600" dirty="0"/>
                  <a:t>Percorrenza su orbita di cambio piano: </a:t>
                </a:r>
                <a14:m>
                  <m:oMath xmlns:m="http://schemas.openxmlformats.org/officeDocument/2006/math">
                    <m:r>
                      <a:rPr lang="it-IT" sz="1600" b="1" i="0" smtClean="0">
                        <a:latin typeface="Cambria Math" panose="02040503050406030204" pitchFamily="18" charset="0"/>
                      </a:rPr>
                      <m:t>𝚫</m:t>
                    </m:r>
                    <m:sSub>
                      <m:sSubPr>
                        <m:ctrlPr>
                          <a:rPr lang="it-IT" sz="1600" b="1" i="1" smtClean="0">
                            <a:latin typeface="Cambria Math" panose="02040503050406030204" pitchFamily="18" charset="0"/>
                          </a:rPr>
                        </m:ctrlPr>
                      </m:sSubPr>
                      <m:e>
                        <m:r>
                          <a:rPr lang="it-IT" sz="1600" b="1" i="1" smtClean="0">
                            <a:latin typeface="Cambria Math" panose="02040503050406030204" pitchFamily="18" charset="0"/>
                          </a:rPr>
                          <m:t>𝒕</m:t>
                        </m:r>
                      </m:e>
                      <m:sub>
                        <m:r>
                          <a:rPr lang="it-IT" sz="1600" b="1" i="1" smtClean="0">
                            <a:latin typeface="Cambria Math" panose="02040503050406030204" pitchFamily="18" charset="0"/>
                          </a:rPr>
                          <m:t>𝟑</m:t>
                        </m:r>
                      </m:sub>
                    </m:sSub>
                  </m:oMath>
                </a14:m>
                <a:r>
                  <a:rPr lang="it-IT" sz="1600" b="1" dirty="0"/>
                  <a:t> = 8605 s</a:t>
                </a:r>
              </a:p>
              <a:p>
                <a:pPr>
                  <a:lnSpc>
                    <a:spcPct val="150000"/>
                  </a:lnSpc>
                </a:pPr>
                <a:r>
                  <a:rPr lang="it-IT" sz="1800" b="1" dirty="0"/>
                  <a:t>Osservazioni:</a:t>
                </a:r>
              </a:p>
              <a:p>
                <a:pPr lvl="1">
                  <a:lnSpc>
                    <a:spcPct val="150000"/>
                  </a:lnSpc>
                </a:pPr>
                <a:r>
                  <a:rPr lang="it-IT" sz="1600" dirty="0"/>
                  <a:t>L’</a:t>
                </a:r>
                <a:r>
                  <a:rPr lang="it-IT" sz="1600" u="sng" dirty="0"/>
                  <a:t>orbita di cambio piano e l’orbita finale sono allineate</a:t>
                </a:r>
                <a:r>
                  <a:rPr lang="it-IT" sz="1600" dirty="0"/>
                  <a:t>, come previsto in precedenza</a:t>
                </a:r>
              </a:p>
              <a:p>
                <a:pPr lvl="1">
                  <a:lnSpc>
                    <a:spcPct val="150000"/>
                  </a:lnSpc>
                </a:pPr>
                <a:r>
                  <a:rPr lang="it-IT" sz="1600" dirty="0"/>
                  <a:t>Il </a:t>
                </a:r>
                <a:r>
                  <a:rPr lang="it-IT" sz="1600" u="sng" dirty="0"/>
                  <a:t>costo della manovra è esiguo</a:t>
                </a:r>
                <a:r>
                  <a:rPr lang="it-IT" sz="1600" dirty="0"/>
                  <a:t> se comparato ai cambi di piano visti nelle precedenti strategie</a:t>
                </a:r>
              </a:p>
            </p:txBody>
          </p:sp>
        </mc:Choice>
        <mc:Fallback xmlns="">
          <p:sp>
            <p:nvSpPr>
              <p:cNvPr id="3" name="Segnaposto contenuto 2">
                <a:extLst>
                  <a:ext uri="{FF2B5EF4-FFF2-40B4-BE49-F238E27FC236}">
                    <a16:creationId xmlns:a16="http://schemas.microsoft.com/office/drawing/2014/main" id="{DAC21FD3-3E1E-E6E0-5BD9-EEB20C93B667}"/>
                  </a:ext>
                </a:extLst>
              </p:cNvPr>
              <p:cNvSpPr>
                <a:spLocks noGrp="1" noRot="1" noChangeAspect="1" noMove="1" noResize="1" noEditPoints="1" noAdjustHandles="1" noChangeArrowheads="1" noChangeShapeType="1" noTextEdit="1"/>
              </p:cNvSpPr>
              <p:nvPr>
                <p:ph sz="half" idx="1"/>
              </p:nvPr>
            </p:nvSpPr>
            <p:spPr>
              <a:blipFill>
                <a:blip r:embed="rId2"/>
                <a:stretch>
                  <a:fillRect l="-824"/>
                </a:stretch>
              </a:blipFill>
            </p:spPr>
            <p:txBody>
              <a:bodyPr/>
              <a:lstStyle/>
              <a:p>
                <a:r>
                  <a:rPr lang="it-IT">
                    <a:noFill/>
                  </a:rPr>
                  <a:t> </a:t>
                </a:r>
              </a:p>
            </p:txBody>
          </p:sp>
        </mc:Fallback>
      </mc:AlternateContent>
      <p:pic>
        <p:nvPicPr>
          <p:cNvPr id="10" name="Segnaposto contenuto 9">
            <a:extLst>
              <a:ext uri="{FF2B5EF4-FFF2-40B4-BE49-F238E27FC236}">
                <a16:creationId xmlns:a16="http://schemas.microsoft.com/office/drawing/2014/main" id="{B383F42B-37F8-071A-BBFC-A1963D704A05}"/>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rcRect/>
          <a:stretch/>
        </p:blipFill>
        <p:spPr>
          <a:xfrm>
            <a:off x="6096001" y="1152835"/>
            <a:ext cx="5553633" cy="5172191"/>
          </a:xfrm>
        </p:spPr>
      </p:pic>
      <p:sp>
        <p:nvSpPr>
          <p:cNvPr id="5" name="Segnaposto piè di pagina 4">
            <a:extLst>
              <a:ext uri="{FF2B5EF4-FFF2-40B4-BE49-F238E27FC236}">
                <a16:creationId xmlns:a16="http://schemas.microsoft.com/office/drawing/2014/main" id="{C9D0F362-9997-81AA-3826-4A9939B09E5E}"/>
              </a:ext>
            </a:extLst>
          </p:cNvPr>
          <p:cNvSpPr>
            <a:spLocks noGrp="1"/>
          </p:cNvSpPr>
          <p:nvPr>
            <p:ph type="ftr" sz="quarter" idx="11"/>
          </p:nvPr>
        </p:nvSpPr>
        <p:spPr/>
        <p:txBody>
          <a:bodyPr/>
          <a:lstStyle/>
          <a:p>
            <a:r>
              <a:rPr lang="it-IT"/>
              <a:t>Prova finale: Introduzione all’Analisi di Missioni Spaziali</a:t>
            </a:r>
          </a:p>
        </p:txBody>
      </p:sp>
      <p:sp>
        <p:nvSpPr>
          <p:cNvPr id="6" name="Segnaposto numero diapositiva 5">
            <a:extLst>
              <a:ext uri="{FF2B5EF4-FFF2-40B4-BE49-F238E27FC236}">
                <a16:creationId xmlns:a16="http://schemas.microsoft.com/office/drawing/2014/main" id="{F1994408-34CA-C877-9635-A7762CC880AD}"/>
              </a:ext>
            </a:extLst>
          </p:cNvPr>
          <p:cNvSpPr>
            <a:spLocks noGrp="1"/>
          </p:cNvSpPr>
          <p:nvPr>
            <p:ph type="sldNum" sz="quarter" idx="12"/>
          </p:nvPr>
        </p:nvSpPr>
        <p:spPr/>
        <p:txBody>
          <a:bodyPr/>
          <a:lstStyle/>
          <a:p>
            <a:fld id="{07ED6331-BE36-4EB0-BAD8-FC72B96BFAEC}" type="slidenum">
              <a:rPr lang="it-IT" smtClean="0"/>
              <a:pPr/>
              <a:t>19</a:t>
            </a:fld>
            <a:endParaRPr lang="it-IT"/>
          </a:p>
        </p:txBody>
      </p:sp>
    </p:spTree>
    <p:extLst>
      <p:ext uri="{BB962C8B-B14F-4D97-AF65-F5344CB8AC3E}">
        <p14:creationId xmlns:p14="http://schemas.microsoft.com/office/powerpoint/2010/main" val="541160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7161131-F6AD-1BA1-3200-D6A8CA59647F}"/>
              </a:ext>
            </a:extLst>
          </p:cNvPr>
          <p:cNvSpPr>
            <a:spLocks noGrp="1"/>
          </p:cNvSpPr>
          <p:nvPr>
            <p:ph type="title"/>
          </p:nvPr>
        </p:nvSpPr>
        <p:spPr>
          <a:xfrm>
            <a:off x="838200" y="360000"/>
            <a:ext cx="3015056" cy="701731"/>
          </a:xfrm>
        </p:spPr>
        <p:txBody>
          <a:bodyPr/>
          <a:lstStyle/>
          <a:p>
            <a:r>
              <a:rPr lang="it-IT" dirty="0"/>
              <a:t>Introduzione</a:t>
            </a:r>
          </a:p>
        </p:txBody>
      </p:sp>
      <p:sp>
        <p:nvSpPr>
          <p:cNvPr id="4" name="Segnaposto piè di pagina 3">
            <a:extLst>
              <a:ext uri="{FF2B5EF4-FFF2-40B4-BE49-F238E27FC236}">
                <a16:creationId xmlns:a16="http://schemas.microsoft.com/office/drawing/2014/main" id="{D831CBB3-7DC7-41AB-9EF0-ABBA7462094F}"/>
              </a:ext>
            </a:extLst>
          </p:cNvPr>
          <p:cNvSpPr>
            <a:spLocks noGrp="1"/>
          </p:cNvSpPr>
          <p:nvPr>
            <p:ph type="ftr" sz="quarter" idx="11"/>
          </p:nvPr>
        </p:nvSpPr>
        <p:spPr/>
        <p:txBody>
          <a:bodyPr/>
          <a:lstStyle/>
          <a:p>
            <a:r>
              <a:rPr lang="it-IT"/>
              <a:t>Prova finale: Introduzione all’Analisi di Missioni Spaziali</a:t>
            </a:r>
            <a:endParaRPr lang="it-IT" dirty="0"/>
          </a:p>
        </p:txBody>
      </p:sp>
      <p:sp>
        <p:nvSpPr>
          <p:cNvPr id="5" name="Segnaposto numero diapositiva 4">
            <a:extLst>
              <a:ext uri="{FF2B5EF4-FFF2-40B4-BE49-F238E27FC236}">
                <a16:creationId xmlns:a16="http://schemas.microsoft.com/office/drawing/2014/main" id="{B9B70AEA-C7F0-BC9F-BA5C-558F4F6F6268}"/>
              </a:ext>
            </a:extLst>
          </p:cNvPr>
          <p:cNvSpPr>
            <a:spLocks noGrp="1"/>
          </p:cNvSpPr>
          <p:nvPr>
            <p:ph type="sldNum" sz="quarter" idx="12"/>
          </p:nvPr>
        </p:nvSpPr>
        <p:spPr/>
        <p:txBody>
          <a:bodyPr/>
          <a:lstStyle/>
          <a:p>
            <a:fld id="{07ED6331-BE36-4EB0-BAD8-FC72B96BFAEC}" type="slidenum">
              <a:rPr lang="it-IT" smtClean="0"/>
              <a:pPr/>
              <a:t>2</a:t>
            </a:fld>
            <a:endParaRPr lang="it-IT"/>
          </a:p>
        </p:txBody>
      </p:sp>
      <p:pic>
        <p:nvPicPr>
          <p:cNvPr id="11" name="Segnaposto contenuto 10">
            <a:extLst>
              <a:ext uri="{FF2B5EF4-FFF2-40B4-BE49-F238E27FC236}">
                <a16:creationId xmlns:a16="http://schemas.microsoft.com/office/drawing/2014/main" id="{CE09D45D-A60B-E120-93A0-6A8532D884E6}"/>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288238" y="1282700"/>
            <a:ext cx="5615523" cy="4894263"/>
          </a:xfrm>
        </p:spPr>
      </p:pic>
    </p:spTree>
    <p:extLst>
      <p:ext uri="{BB962C8B-B14F-4D97-AF65-F5344CB8AC3E}">
        <p14:creationId xmlns:p14="http://schemas.microsoft.com/office/powerpoint/2010/main" val="39113544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74E1623-5E3A-7C6B-484D-353B826DBB29}"/>
              </a:ext>
            </a:extLst>
          </p:cNvPr>
          <p:cNvSpPr>
            <a:spLocks noGrp="1"/>
          </p:cNvSpPr>
          <p:nvPr>
            <p:ph type="title"/>
          </p:nvPr>
        </p:nvSpPr>
        <p:spPr>
          <a:xfrm>
            <a:off x="838200" y="415400"/>
            <a:ext cx="6962547" cy="590931"/>
          </a:xfrm>
        </p:spPr>
        <p:txBody>
          <a:bodyPr/>
          <a:lstStyle/>
          <a:p>
            <a:r>
              <a:rPr lang="it-IT" dirty="0"/>
              <a:t>Alternativa 3: manovra bitangente AP</a:t>
            </a:r>
          </a:p>
        </p:txBody>
      </p:sp>
      <mc:AlternateContent xmlns:mc="http://schemas.openxmlformats.org/markup-compatibility/2006" xmlns:a14="http://schemas.microsoft.com/office/drawing/2010/main">
        <mc:Choice Requires="a14">
          <p:sp>
            <p:nvSpPr>
              <p:cNvPr id="3" name="Segnaposto contenuto 2">
                <a:extLst>
                  <a:ext uri="{FF2B5EF4-FFF2-40B4-BE49-F238E27FC236}">
                    <a16:creationId xmlns:a16="http://schemas.microsoft.com/office/drawing/2014/main" id="{ACE70B3E-C77D-E0C3-B156-B147F6790FAF}"/>
                  </a:ext>
                </a:extLst>
              </p:cNvPr>
              <p:cNvSpPr>
                <a:spLocks noGrp="1"/>
              </p:cNvSpPr>
              <p:nvPr>
                <p:ph sz="half" idx="1"/>
              </p:nvPr>
            </p:nvSpPr>
            <p:spPr/>
            <p:txBody>
              <a:bodyPr tIns="180000">
                <a:normAutofit lnSpcReduction="10000"/>
              </a:bodyPr>
              <a:lstStyle/>
              <a:p>
                <a:pPr>
                  <a:lnSpc>
                    <a:spcPct val="120000"/>
                  </a:lnSpc>
                </a:pPr>
                <a:r>
                  <a:rPr lang="it-IT" sz="1800" b="1" dirty="0"/>
                  <a:t>Parametri orbitali variati:</a:t>
                </a:r>
                <a:r>
                  <a:rPr lang="it-IT" sz="1800" dirty="0"/>
                  <a:t> </a:t>
                </a:r>
                <a14:m>
                  <m:oMath xmlns:m="http://schemas.openxmlformats.org/officeDocument/2006/math">
                    <m:r>
                      <a:rPr lang="it-IT" sz="1800" b="0" i="1" smtClean="0">
                        <a:latin typeface="Cambria Math" panose="02040503050406030204" pitchFamily="18" charset="0"/>
                      </a:rPr>
                      <m:t>𝑎</m:t>
                    </m:r>
                    <m:r>
                      <a:rPr lang="it-IT" sz="1800" b="0" i="1" smtClean="0">
                        <a:latin typeface="Cambria Math" panose="02040503050406030204" pitchFamily="18" charset="0"/>
                      </a:rPr>
                      <m:t>, </m:t>
                    </m:r>
                    <m:r>
                      <a:rPr lang="it-IT" sz="1800" b="0" i="1" smtClean="0">
                        <a:latin typeface="Cambria Math" panose="02040503050406030204" pitchFamily="18" charset="0"/>
                      </a:rPr>
                      <m:t>𝑒</m:t>
                    </m:r>
                  </m:oMath>
                </a14:m>
                <a:endParaRPr lang="it-IT" sz="1800" dirty="0"/>
              </a:p>
              <a:p>
                <a:pPr>
                  <a:lnSpc>
                    <a:spcPct val="120000"/>
                  </a:lnSpc>
                </a:pPr>
                <a:r>
                  <a:rPr lang="it-IT" sz="1800" b="1" dirty="0"/>
                  <a:t>Passaggi effettuati:</a:t>
                </a:r>
              </a:p>
              <a:p>
                <a:pPr lvl="1">
                  <a:lnSpc>
                    <a:spcPct val="120000"/>
                  </a:lnSpc>
                </a:pPr>
                <a:r>
                  <a:rPr lang="it-IT" sz="1600" dirty="0"/>
                  <a:t>Terzo impulso: </a:t>
                </a:r>
                <a14:m>
                  <m:oMath xmlns:m="http://schemas.openxmlformats.org/officeDocument/2006/math">
                    <m:r>
                      <a:rPr lang="it-IT" sz="1600" b="1" i="0" smtClean="0">
                        <a:latin typeface="Cambria Math" panose="02040503050406030204" pitchFamily="18" charset="0"/>
                      </a:rPr>
                      <m:t>𝚫</m:t>
                    </m:r>
                    <m:sSub>
                      <m:sSubPr>
                        <m:ctrlPr>
                          <a:rPr lang="it-IT" sz="1600" b="1" i="1" smtClean="0">
                            <a:latin typeface="Cambria Math" panose="02040503050406030204" pitchFamily="18" charset="0"/>
                          </a:rPr>
                        </m:ctrlPr>
                      </m:sSubPr>
                      <m:e>
                        <m:r>
                          <a:rPr lang="it-IT" sz="1600" b="1" i="1" smtClean="0">
                            <a:latin typeface="Cambria Math" panose="02040503050406030204" pitchFamily="18" charset="0"/>
                          </a:rPr>
                          <m:t>𝒗</m:t>
                        </m:r>
                      </m:e>
                      <m:sub>
                        <m:r>
                          <a:rPr lang="it-IT" sz="1600" b="1" i="1" smtClean="0">
                            <a:latin typeface="Cambria Math" panose="02040503050406030204" pitchFamily="18" charset="0"/>
                          </a:rPr>
                          <m:t>𝟑</m:t>
                        </m:r>
                      </m:sub>
                    </m:sSub>
                  </m:oMath>
                </a14:m>
                <a:r>
                  <a:rPr lang="it-IT" sz="1600" b="1" dirty="0"/>
                  <a:t> = 0.1338 km/s</a:t>
                </a:r>
              </a:p>
              <a:p>
                <a:pPr lvl="1">
                  <a:lnSpc>
                    <a:spcPct val="120000"/>
                  </a:lnSpc>
                </a:pPr>
                <a:r>
                  <a:rPr lang="it-IT" sz="1600" dirty="0"/>
                  <a:t>Percorrenza su orbita bitangente: </a:t>
                </a:r>
                <a14:m>
                  <m:oMath xmlns:m="http://schemas.openxmlformats.org/officeDocument/2006/math">
                    <m:r>
                      <a:rPr lang="it-IT" sz="1600" b="1" i="0" smtClean="0">
                        <a:latin typeface="Cambria Math" panose="02040503050406030204" pitchFamily="18" charset="0"/>
                      </a:rPr>
                      <m:t>𝚫</m:t>
                    </m:r>
                    <m:sSub>
                      <m:sSubPr>
                        <m:ctrlPr>
                          <a:rPr lang="it-IT" sz="1600" b="1" i="1" smtClean="0">
                            <a:latin typeface="Cambria Math" panose="02040503050406030204" pitchFamily="18" charset="0"/>
                          </a:rPr>
                        </m:ctrlPr>
                      </m:sSubPr>
                      <m:e>
                        <m:r>
                          <a:rPr lang="it-IT" sz="1600" b="1" i="1" smtClean="0">
                            <a:latin typeface="Cambria Math" panose="02040503050406030204" pitchFamily="18" charset="0"/>
                          </a:rPr>
                          <m:t>𝒕</m:t>
                        </m:r>
                      </m:e>
                      <m:sub>
                        <m:r>
                          <a:rPr lang="it-IT" sz="1600" b="1" i="1" smtClean="0">
                            <a:latin typeface="Cambria Math" panose="02040503050406030204" pitchFamily="18" charset="0"/>
                          </a:rPr>
                          <m:t>𝟒</m:t>
                        </m:r>
                      </m:sub>
                    </m:sSub>
                  </m:oMath>
                </a14:m>
                <a:r>
                  <a:rPr lang="it-IT" sz="1600" b="1" dirty="0"/>
                  <a:t> = 5632 s</a:t>
                </a:r>
              </a:p>
              <a:p>
                <a:pPr lvl="1">
                  <a:lnSpc>
                    <a:spcPct val="120000"/>
                  </a:lnSpc>
                </a:pPr>
                <a:r>
                  <a:rPr lang="it-IT" sz="1600" dirty="0"/>
                  <a:t>Quarto impulso: </a:t>
                </a:r>
                <a14:m>
                  <m:oMath xmlns:m="http://schemas.openxmlformats.org/officeDocument/2006/math">
                    <m:r>
                      <a:rPr lang="it-IT" sz="1600" b="1" i="0" smtClean="0">
                        <a:latin typeface="Cambria Math" panose="02040503050406030204" pitchFamily="18" charset="0"/>
                      </a:rPr>
                      <m:t>𝚫</m:t>
                    </m:r>
                    <m:sSub>
                      <m:sSubPr>
                        <m:ctrlPr>
                          <a:rPr lang="it-IT" sz="1600" b="1" i="1" smtClean="0">
                            <a:latin typeface="Cambria Math" panose="02040503050406030204" pitchFamily="18" charset="0"/>
                          </a:rPr>
                        </m:ctrlPr>
                      </m:sSubPr>
                      <m:e>
                        <m:r>
                          <a:rPr lang="it-IT" sz="1600" b="1" i="1" smtClean="0">
                            <a:latin typeface="Cambria Math" panose="02040503050406030204" pitchFamily="18" charset="0"/>
                          </a:rPr>
                          <m:t>𝒗</m:t>
                        </m:r>
                      </m:e>
                      <m:sub>
                        <m:r>
                          <a:rPr lang="it-IT" sz="1600" b="1" i="1" smtClean="0">
                            <a:latin typeface="Cambria Math" panose="02040503050406030204" pitchFamily="18" charset="0"/>
                          </a:rPr>
                          <m:t>𝟒</m:t>
                        </m:r>
                      </m:sub>
                    </m:sSub>
                  </m:oMath>
                </a14:m>
                <a:r>
                  <a:rPr lang="it-IT" sz="1600" b="1" dirty="0"/>
                  <a:t> = 0.00004 km/s</a:t>
                </a:r>
                <a:endParaRPr lang="it-IT" sz="1600" dirty="0"/>
              </a:p>
              <a:p>
                <a:pPr lvl="1">
                  <a:lnSpc>
                    <a:spcPct val="120000"/>
                  </a:lnSpc>
                </a:pPr>
                <a:r>
                  <a:rPr lang="it-IT" sz="1600" dirty="0"/>
                  <a:t>Percorrenza su orbita finale: </a:t>
                </a:r>
                <a14:m>
                  <m:oMath xmlns:m="http://schemas.openxmlformats.org/officeDocument/2006/math">
                    <m:r>
                      <a:rPr lang="it-IT" sz="1600" b="1" i="0" smtClean="0">
                        <a:latin typeface="Cambria Math" panose="02040503050406030204" pitchFamily="18" charset="0"/>
                      </a:rPr>
                      <m:t>𝚫</m:t>
                    </m:r>
                    <m:sSub>
                      <m:sSubPr>
                        <m:ctrlPr>
                          <a:rPr lang="it-IT" sz="1600" b="1" i="1" smtClean="0">
                            <a:latin typeface="Cambria Math" panose="02040503050406030204" pitchFamily="18" charset="0"/>
                          </a:rPr>
                        </m:ctrlPr>
                      </m:sSubPr>
                      <m:e>
                        <m:r>
                          <a:rPr lang="it-IT" sz="1600" b="1" i="1" smtClean="0">
                            <a:latin typeface="Cambria Math" panose="02040503050406030204" pitchFamily="18" charset="0"/>
                          </a:rPr>
                          <m:t>𝒕</m:t>
                        </m:r>
                      </m:e>
                      <m:sub>
                        <m:r>
                          <a:rPr lang="it-IT" sz="1600" b="1" i="1" smtClean="0">
                            <a:latin typeface="Cambria Math" panose="02040503050406030204" pitchFamily="18" charset="0"/>
                          </a:rPr>
                          <m:t>𝟓</m:t>
                        </m:r>
                      </m:sub>
                    </m:sSub>
                  </m:oMath>
                </a14:m>
                <a:r>
                  <a:rPr lang="it-IT" sz="1600" b="1" dirty="0"/>
                  <a:t> = 362 s</a:t>
                </a:r>
                <a:endParaRPr lang="it-IT" sz="1600" dirty="0"/>
              </a:p>
              <a:p>
                <a:pPr>
                  <a:lnSpc>
                    <a:spcPct val="120000"/>
                  </a:lnSpc>
                </a:pPr>
                <a:r>
                  <a:rPr lang="it-IT" sz="1800" b="1" dirty="0"/>
                  <a:t>Osservazioni:</a:t>
                </a:r>
              </a:p>
              <a:p>
                <a:pPr lvl="1">
                  <a:lnSpc>
                    <a:spcPct val="120000"/>
                  </a:lnSpc>
                </a:pPr>
                <a:r>
                  <a:rPr lang="it-IT" sz="1600" dirty="0"/>
                  <a:t>Il secondo impulso della manovra è esiguo in quanto gli apocentri delle orbite di cambio piano e finale sono molto vicini tra loro (323 m di distanza)</a:t>
                </a:r>
              </a:p>
              <a:p>
                <a:pPr lvl="1">
                  <a:lnSpc>
                    <a:spcPct val="120000"/>
                  </a:lnSpc>
                </a:pPr>
                <a:r>
                  <a:rPr lang="it-IT" sz="1600" dirty="0"/>
                  <a:t>Sarebbe possibile sostituire la manovra con un singolo impulso nell’</a:t>
                </a:r>
                <a:r>
                  <a:rPr lang="it-IT" sz="1600" dirty="0" err="1"/>
                  <a:t>apocentro</a:t>
                </a:r>
                <a:r>
                  <a:rPr lang="it-IT" sz="1600" dirty="0"/>
                  <a:t> imponendo la coincidenza dei due apocentri invece di </a:t>
                </a:r>
                <a14:m>
                  <m:oMath xmlns:m="http://schemas.openxmlformats.org/officeDocument/2006/math">
                    <m:r>
                      <m:rPr>
                        <m:sty m:val="p"/>
                      </m:rPr>
                      <a:rPr lang="it-IT" sz="1600" b="0" i="0" smtClean="0">
                        <a:latin typeface="Cambria Math" panose="02040503050406030204" pitchFamily="18" charset="0"/>
                      </a:rPr>
                      <m:t>Δ</m:t>
                    </m:r>
                    <m:sSub>
                      <m:sSubPr>
                        <m:ctrlPr>
                          <a:rPr lang="it-IT" sz="1600" b="0" i="1" smtClean="0">
                            <a:latin typeface="Cambria Math" panose="02040503050406030204" pitchFamily="18" charset="0"/>
                          </a:rPr>
                        </m:ctrlPr>
                      </m:sSubPr>
                      <m:e>
                        <m:r>
                          <a:rPr lang="it-IT" sz="1600" b="0" i="1" smtClean="0">
                            <a:latin typeface="Cambria Math" panose="02040503050406030204" pitchFamily="18" charset="0"/>
                          </a:rPr>
                          <m:t>𝑣</m:t>
                        </m:r>
                      </m:e>
                      <m:sub>
                        <m:r>
                          <a:rPr lang="it-IT" sz="1600" b="0" i="1" smtClean="0">
                            <a:latin typeface="Cambria Math" panose="02040503050406030204" pitchFamily="18" charset="0"/>
                          </a:rPr>
                          <m:t>1</m:t>
                        </m:r>
                      </m:sub>
                    </m:sSub>
                  </m:oMath>
                </a14:m>
                <a:r>
                  <a:rPr lang="it-IT" sz="1600" dirty="0"/>
                  <a:t> durante la definizione della manovra tangente</a:t>
                </a:r>
              </a:p>
            </p:txBody>
          </p:sp>
        </mc:Choice>
        <mc:Fallback xmlns="">
          <p:sp>
            <p:nvSpPr>
              <p:cNvPr id="3" name="Segnaposto contenuto 2">
                <a:extLst>
                  <a:ext uri="{FF2B5EF4-FFF2-40B4-BE49-F238E27FC236}">
                    <a16:creationId xmlns:a16="http://schemas.microsoft.com/office/drawing/2014/main" id="{ACE70B3E-C77D-E0C3-B156-B147F6790FAF}"/>
                  </a:ext>
                </a:extLst>
              </p:cNvPr>
              <p:cNvSpPr>
                <a:spLocks noGrp="1" noRot="1" noChangeAspect="1" noMove="1" noResize="1" noEditPoints="1" noAdjustHandles="1" noChangeArrowheads="1" noChangeShapeType="1" noTextEdit="1"/>
              </p:cNvSpPr>
              <p:nvPr>
                <p:ph sz="half" idx="1"/>
              </p:nvPr>
            </p:nvSpPr>
            <p:spPr>
              <a:blipFill>
                <a:blip r:embed="rId2"/>
                <a:stretch>
                  <a:fillRect l="-824" r="-1059"/>
                </a:stretch>
              </a:blipFill>
            </p:spPr>
            <p:txBody>
              <a:bodyPr/>
              <a:lstStyle/>
              <a:p>
                <a:r>
                  <a:rPr lang="it-IT">
                    <a:noFill/>
                  </a:rPr>
                  <a:t> </a:t>
                </a:r>
              </a:p>
            </p:txBody>
          </p:sp>
        </mc:Fallback>
      </mc:AlternateContent>
      <p:pic>
        <p:nvPicPr>
          <p:cNvPr id="8" name="Segnaposto contenuto 7">
            <a:extLst>
              <a:ext uri="{FF2B5EF4-FFF2-40B4-BE49-F238E27FC236}">
                <a16:creationId xmlns:a16="http://schemas.microsoft.com/office/drawing/2014/main" id="{3F1A31D8-8D18-884E-AA64-B3DE6981DB09}"/>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rcRect/>
          <a:stretch/>
        </p:blipFill>
        <p:spPr>
          <a:xfrm>
            <a:off x="6096000" y="1156115"/>
            <a:ext cx="5558117" cy="5165631"/>
          </a:xfrm>
        </p:spPr>
      </p:pic>
      <p:sp>
        <p:nvSpPr>
          <p:cNvPr id="5" name="Segnaposto piè di pagina 4">
            <a:extLst>
              <a:ext uri="{FF2B5EF4-FFF2-40B4-BE49-F238E27FC236}">
                <a16:creationId xmlns:a16="http://schemas.microsoft.com/office/drawing/2014/main" id="{CC6D556A-39C0-3A67-18BF-5CD069E1142D}"/>
              </a:ext>
            </a:extLst>
          </p:cNvPr>
          <p:cNvSpPr>
            <a:spLocks noGrp="1"/>
          </p:cNvSpPr>
          <p:nvPr>
            <p:ph type="ftr" sz="quarter" idx="11"/>
          </p:nvPr>
        </p:nvSpPr>
        <p:spPr/>
        <p:txBody>
          <a:bodyPr/>
          <a:lstStyle/>
          <a:p>
            <a:r>
              <a:rPr lang="it-IT"/>
              <a:t>Prova finale: Introduzione all’Analisi di Missioni Spaziali</a:t>
            </a:r>
          </a:p>
        </p:txBody>
      </p:sp>
      <p:sp>
        <p:nvSpPr>
          <p:cNvPr id="6" name="Segnaposto numero diapositiva 5">
            <a:extLst>
              <a:ext uri="{FF2B5EF4-FFF2-40B4-BE49-F238E27FC236}">
                <a16:creationId xmlns:a16="http://schemas.microsoft.com/office/drawing/2014/main" id="{2ACBC6A6-33F2-E093-2636-578942204A34}"/>
              </a:ext>
            </a:extLst>
          </p:cNvPr>
          <p:cNvSpPr>
            <a:spLocks noGrp="1"/>
          </p:cNvSpPr>
          <p:nvPr>
            <p:ph type="sldNum" sz="quarter" idx="12"/>
          </p:nvPr>
        </p:nvSpPr>
        <p:spPr/>
        <p:txBody>
          <a:bodyPr/>
          <a:lstStyle/>
          <a:p>
            <a:fld id="{07ED6331-BE36-4EB0-BAD8-FC72B96BFAEC}" type="slidenum">
              <a:rPr lang="it-IT" smtClean="0"/>
              <a:pPr/>
              <a:t>20</a:t>
            </a:fld>
            <a:endParaRPr lang="it-IT"/>
          </a:p>
        </p:txBody>
      </p:sp>
    </p:spTree>
    <p:extLst>
      <p:ext uri="{BB962C8B-B14F-4D97-AF65-F5344CB8AC3E}">
        <p14:creationId xmlns:p14="http://schemas.microsoft.com/office/powerpoint/2010/main" val="4516796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C4603AF-F8FA-57AD-3189-8993A6EAB4AE}"/>
              </a:ext>
            </a:extLst>
          </p:cNvPr>
          <p:cNvSpPr>
            <a:spLocks noGrp="1"/>
          </p:cNvSpPr>
          <p:nvPr>
            <p:ph type="title"/>
          </p:nvPr>
        </p:nvSpPr>
        <p:spPr>
          <a:xfrm>
            <a:off x="838200" y="415400"/>
            <a:ext cx="2270173" cy="590931"/>
          </a:xfrm>
        </p:spPr>
        <p:txBody>
          <a:bodyPr/>
          <a:lstStyle/>
          <a:p>
            <a:r>
              <a:rPr lang="it-IT" dirty="0"/>
              <a:t>Conclusioni</a:t>
            </a:r>
          </a:p>
        </p:txBody>
      </p:sp>
      <p:sp>
        <p:nvSpPr>
          <p:cNvPr id="4" name="Segnaposto piè di pagina 3">
            <a:extLst>
              <a:ext uri="{FF2B5EF4-FFF2-40B4-BE49-F238E27FC236}">
                <a16:creationId xmlns:a16="http://schemas.microsoft.com/office/drawing/2014/main" id="{B6E8C1CB-2848-3B6C-569C-12ED46A250A1}"/>
              </a:ext>
            </a:extLst>
          </p:cNvPr>
          <p:cNvSpPr>
            <a:spLocks noGrp="1"/>
          </p:cNvSpPr>
          <p:nvPr>
            <p:ph type="ftr" sz="quarter" idx="11"/>
          </p:nvPr>
        </p:nvSpPr>
        <p:spPr/>
        <p:txBody>
          <a:bodyPr/>
          <a:lstStyle/>
          <a:p>
            <a:r>
              <a:rPr lang="it-IT"/>
              <a:t>Prova finale: Introduzione all’Analisi di Missioni Spaziali</a:t>
            </a:r>
            <a:endParaRPr lang="it-IT" dirty="0"/>
          </a:p>
        </p:txBody>
      </p:sp>
      <p:sp>
        <p:nvSpPr>
          <p:cNvPr id="5" name="Segnaposto numero diapositiva 4">
            <a:extLst>
              <a:ext uri="{FF2B5EF4-FFF2-40B4-BE49-F238E27FC236}">
                <a16:creationId xmlns:a16="http://schemas.microsoft.com/office/drawing/2014/main" id="{009CC3BB-E971-B9AE-215F-49D7ED821306}"/>
              </a:ext>
            </a:extLst>
          </p:cNvPr>
          <p:cNvSpPr>
            <a:spLocks noGrp="1"/>
          </p:cNvSpPr>
          <p:nvPr>
            <p:ph type="sldNum" sz="quarter" idx="12"/>
          </p:nvPr>
        </p:nvSpPr>
        <p:spPr/>
        <p:txBody>
          <a:bodyPr/>
          <a:lstStyle/>
          <a:p>
            <a:fld id="{07ED6331-BE36-4EB0-BAD8-FC72B96BFAEC}" type="slidenum">
              <a:rPr lang="it-IT" smtClean="0"/>
              <a:pPr/>
              <a:t>21</a:t>
            </a:fld>
            <a:endParaRPr lang="it-IT"/>
          </a:p>
        </p:txBody>
      </p:sp>
      <p:pic>
        <p:nvPicPr>
          <p:cNvPr id="6" name="Immagine 5">
            <a:extLst>
              <a:ext uri="{FF2B5EF4-FFF2-40B4-BE49-F238E27FC236}">
                <a16:creationId xmlns:a16="http://schemas.microsoft.com/office/drawing/2014/main" id="{917417E6-3934-325A-8FC5-20A466F45BD0}"/>
              </a:ext>
            </a:extLst>
          </p:cNvPr>
          <p:cNvPicPr>
            <a:picLocks noChangeAspect="1"/>
          </p:cNvPicPr>
          <p:nvPr/>
        </p:nvPicPr>
        <p:blipFill>
          <a:blip r:embed="rId3">
            <a:alphaModFix/>
          </a:blip>
          <a:stretch>
            <a:fillRect/>
          </a:stretch>
        </p:blipFill>
        <p:spPr>
          <a:xfrm>
            <a:off x="1562100" y="1022373"/>
            <a:ext cx="9067800" cy="4883982"/>
          </a:xfrm>
          <a:prstGeom prst="rect">
            <a:avLst/>
          </a:prstGeom>
        </p:spPr>
      </p:pic>
    </p:spTree>
    <p:extLst>
      <p:ext uri="{BB962C8B-B14F-4D97-AF65-F5344CB8AC3E}">
        <p14:creationId xmlns:p14="http://schemas.microsoft.com/office/powerpoint/2010/main" val="2070913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4534CB7-9164-EA1B-62F4-9B2A9174EAF5}"/>
              </a:ext>
            </a:extLst>
          </p:cNvPr>
          <p:cNvSpPr>
            <a:spLocks noGrp="1"/>
          </p:cNvSpPr>
          <p:nvPr>
            <p:ph type="title"/>
          </p:nvPr>
        </p:nvSpPr>
        <p:spPr>
          <a:xfrm>
            <a:off x="838200" y="415400"/>
            <a:ext cx="2270173" cy="590931"/>
          </a:xfrm>
        </p:spPr>
        <p:txBody>
          <a:bodyPr/>
          <a:lstStyle/>
          <a:p>
            <a:r>
              <a:rPr lang="it-IT" dirty="0"/>
              <a:t>Conclusioni</a:t>
            </a:r>
          </a:p>
        </p:txBody>
      </p:sp>
      <p:sp>
        <p:nvSpPr>
          <p:cNvPr id="4" name="Segnaposto piè di pagina 3">
            <a:extLst>
              <a:ext uri="{FF2B5EF4-FFF2-40B4-BE49-F238E27FC236}">
                <a16:creationId xmlns:a16="http://schemas.microsoft.com/office/drawing/2014/main" id="{F285F568-C09A-23C8-C520-6B499CE53BCE}"/>
              </a:ext>
            </a:extLst>
          </p:cNvPr>
          <p:cNvSpPr>
            <a:spLocks noGrp="1"/>
          </p:cNvSpPr>
          <p:nvPr>
            <p:ph type="ftr" sz="quarter" idx="11"/>
          </p:nvPr>
        </p:nvSpPr>
        <p:spPr/>
        <p:txBody>
          <a:bodyPr/>
          <a:lstStyle/>
          <a:p>
            <a:r>
              <a:rPr lang="it-IT"/>
              <a:t>Prova finale: Introduzione all’Analisi di Missioni Spaziali</a:t>
            </a:r>
            <a:endParaRPr lang="it-IT" dirty="0"/>
          </a:p>
        </p:txBody>
      </p:sp>
      <p:sp>
        <p:nvSpPr>
          <p:cNvPr id="5" name="Segnaposto numero diapositiva 4">
            <a:extLst>
              <a:ext uri="{FF2B5EF4-FFF2-40B4-BE49-F238E27FC236}">
                <a16:creationId xmlns:a16="http://schemas.microsoft.com/office/drawing/2014/main" id="{C13CFE9B-2CA0-9E71-766A-AFF89CE3A4B7}"/>
              </a:ext>
            </a:extLst>
          </p:cNvPr>
          <p:cNvSpPr>
            <a:spLocks noGrp="1"/>
          </p:cNvSpPr>
          <p:nvPr>
            <p:ph type="sldNum" sz="quarter" idx="12"/>
          </p:nvPr>
        </p:nvSpPr>
        <p:spPr/>
        <p:txBody>
          <a:bodyPr/>
          <a:lstStyle/>
          <a:p>
            <a:fld id="{07ED6331-BE36-4EB0-BAD8-FC72B96BFAEC}" type="slidenum">
              <a:rPr lang="it-IT" smtClean="0"/>
              <a:pPr/>
              <a:t>22</a:t>
            </a:fld>
            <a:endParaRPr lang="it-IT"/>
          </a:p>
        </p:txBody>
      </p:sp>
      <p:pic>
        <p:nvPicPr>
          <p:cNvPr id="6" name="Immagine 5">
            <a:extLst>
              <a:ext uri="{FF2B5EF4-FFF2-40B4-BE49-F238E27FC236}">
                <a16:creationId xmlns:a16="http://schemas.microsoft.com/office/drawing/2014/main" id="{6E8863AB-B182-3E20-E955-158B42342A99}"/>
              </a:ext>
            </a:extLst>
          </p:cNvPr>
          <p:cNvPicPr>
            <a:picLocks noChangeAspect="1"/>
          </p:cNvPicPr>
          <p:nvPr/>
        </p:nvPicPr>
        <p:blipFill>
          <a:blip r:embed="rId3">
            <a:alphaModFix amt="5000"/>
          </a:blip>
          <a:stretch>
            <a:fillRect/>
          </a:stretch>
        </p:blipFill>
        <p:spPr>
          <a:xfrm>
            <a:off x="1562100" y="1006331"/>
            <a:ext cx="9067800" cy="4883982"/>
          </a:xfrm>
          <a:prstGeom prst="rect">
            <a:avLst/>
          </a:prstGeom>
        </p:spPr>
      </p:pic>
      <mc:AlternateContent xmlns:mc="http://schemas.openxmlformats.org/markup-compatibility/2006" xmlns:a14="http://schemas.microsoft.com/office/drawing/2010/main">
        <mc:Choice Requires="a14">
          <p:sp>
            <p:nvSpPr>
              <p:cNvPr id="7" name="CasellaDiTesto 6">
                <a:extLst>
                  <a:ext uri="{FF2B5EF4-FFF2-40B4-BE49-F238E27FC236}">
                    <a16:creationId xmlns:a16="http://schemas.microsoft.com/office/drawing/2014/main" id="{BF133DB6-7D39-210C-0CC8-636E8604C712}"/>
                  </a:ext>
                </a:extLst>
              </p:cNvPr>
              <p:cNvSpPr txBox="1"/>
              <p:nvPr/>
            </p:nvSpPr>
            <p:spPr>
              <a:xfrm>
                <a:off x="1934495" y="1011248"/>
                <a:ext cx="8153400" cy="2031325"/>
              </a:xfrm>
              <a:prstGeom prst="rect">
                <a:avLst/>
              </a:prstGeom>
              <a:noFill/>
            </p:spPr>
            <p:txBody>
              <a:bodyPr wrap="square" rtlCol="0">
                <a:spAutoFit/>
              </a:bodyPr>
              <a:lstStyle/>
              <a:p>
                <a:r>
                  <a:rPr lang="it-IT" dirty="0">
                    <a:latin typeface="+mj-lt"/>
                  </a:rPr>
                  <a:t>Confronti </a:t>
                </a:r>
                <a:r>
                  <a:rPr lang="it-IT" dirty="0">
                    <a:latin typeface="+mj-lt"/>
                    <a:cs typeface="Times New Roman" panose="02020603050405020304" pitchFamily="18" charset="0"/>
                  </a:rPr>
                  <a:t>Strategie</a:t>
                </a:r>
                <a:r>
                  <a:rPr lang="it-IT" dirty="0">
                    <a:latin typeface="+mj-lt"/>
                  </a:rPr>
                  <a:t> Alternative rispetto alla Manovra Standard proposta:</a:t>
                </a:r>
              </a:p>
              <a:p>
                <a:pPr marL="285750" indent="-285750">
                  <a:buFont typeface="Arial" panose="020B0604020202020204" pitchFamily="34" charset="0"/>
                  <a:buChar char="•"/>
                </a:pPr>
                <a:endParaRPr lang="it-IT" dirty="0">
                  <a:latin typeface="+mj-lt"/>
                </a:endParaRPr>
              </a:p>
              <a:p>
                <a:pPr marL="285750" indent="-285750">
                  <a:buFont typeface="Arial" panose="020B0604020202020204" pitchFamily="34" charset="0"/>
                  <a:buChar char="•"/>
                </a:pPr>
                <a:r>
                  <a:rPr lang="it-IT" dirty="0">
                    <a:latin typeface="+mj-lt"/>
                  </a:rPr>
                  <a:t>A.1 </a:t>
                </a:r>
                <a:r>
                  <a:rPr lang="it-IT" dirty="0" err="1">
                    <a:latin typeface="+mj-lt"/>
                  </a:rPr>
                  <a:t>Circolarizzata</a:t>
                </a:r>
                <a:r>
                  <a:rPr lang="it-IT" dirty="0">
                    <a:latin typeface="+mj-lt"/>
                  </a:rPr>
                  <a:t>  «</a:t>
                </a:r>
                <a:r>
                  <a:rPr lang="it-IT" dirty="0" err="1">
                    <a:latin typeface="+mj-lt"/>
                  </a:rPr>
                  <a:t>Worst</a:t>
                </a:r>
                <a:r>
                  <a:rPr lang="it-IT" dirty="0">
                    <a:latin typeface="+mj-lt"/>
                  </a:rPr>
                  <a:t> Alternative»                    </a:t>
                </a:r>
                <a14:m>
                  <m:oMath xmlns:m="http://schemas.openxmlformats.org/officeDocument/2006/math">
                    <m:r>
                      <m:rPr>
                        <m:sty m:val="p"/>
                      </m:rPr>
                      <a:rPr lang="it-IT" b="0" i="0" smtClean="0">
                        <a:latin typeface="Cambria Math" panose="02040503050406030204" pitchFamily="18" charset="0"/>
                      </a:rPr>
                      <m:t>Δ</m:t>
                    </m:r>
                    <m:r>
                      <a:rPr lang="it-IT" b="0" i="1" smtClean="0">
                        <a:latin typeface="Cambria Math" panose="02040503050406030204" pitchFamily="18" charset="0"/>
                      </a:rPr>
                      <m:t>𝑣</m:t>
                    </m:r>
                    <m:r>
                      <a:rPr lang="it-IT" b="0" i="1" smtClean="0">
                        <a:latin typeface="Cambria Math" panose="02040503050406030204" pitchFamily="18" charset="0"/>
                      </a:rPr>
                      <m:t>:</m:t>
                    </m:r>
                  </m:oMath>
                </a14:m>
                <a:r>
                  <a:rPr lang="it-IT" b="0" dirty="0">
                    <a:latin typeface="+mj-lt"/>
                  </a:rPr>
                  <a:t> + </a:t>
                </a:r>
                <a:r>
                  <a:rPr lang="it-IT" dirty="0">
                    <a:latin typeface="+mj-lt"/>
                  </a:rPr>
                  <a:t>4,98 </a:t>
                </a:r>
                <a:r>
                  <a:rPr lang="it-IT" b="0" dirty="0">
                    <a:latin typeface="+mj-lt"/>
                  </a:rPr>
                  <a:t>%  </a:t>
                </a:r>
                <a14:m>
                  <m:oMath xmlns:m="http://schemas.openxmlformats.org/officeDocument/2006/math">
                    <m:r>
                      <m:rPr>
                        <m:sty m:val="p"/>
                      </m:rPr>
                      <a:rPr lang="it-IT" b="0" i="0" smtClean="0">
                        <a:latin typeface="Cambria Math" panose="02040503050406030204" pitchFamily="18" charset="0"/>
                      </a:rPr>
                      <m:t>Δ</m:t>
                    </m:r>
                    <m:r>
                      <a:rPr lang="it-IT" b="0" i="1" smtClean="0">
                        <a:latin typeface="Cambria Math" panose="02040503050406030204" pitchFamily="18" charset="0"/>
                      </a:rPr>
                      <m:t>𝑡</m:t>
                    </m:r>
                    <m:r>
                      <a:rPr lang="it-IT" b="0" i="1" smtClean="0">
                        <a:latin typeface="Cambria Math" panose="02040503050406030204" pitchFamily="18" charset="0"/>
                      </a:rPr>
                      <m:t>:</m:t>
                    </m:r>
                  </m:oMath>
                </a14:m>
                <a:r>
                  <a:rPr lang="it-IT" dirty="0">
                    <a:latin typeface="+mj-lt"/>
                  </a:rPr>
                  <a:t> + 85 % </a:t>
                </a:r>
              </a:p>
              <a:p>
                <a:pPr marL="285750" indent="-285750">
                  <a:buFont typeface="Arial" panose="020B0604020202020204" pitchFamily="34" charset="0"/>
                  <a:buChar char="•"/>
                </a:pPr>
                <a:endParaRPr lang="it-IT" dirty="0">
                  <a:latin typeface="+mj-lt"/>
                </a:endParaRPr>
              </a:p>
              <a:p>
                <a:pPr marL="285750" indent="-285750">
                  <a:buFont typeface="Arial" panose="020B0604020202020204" pitchFamily="34" charset="0"/>
                  <a:buChar char="•"/>
                </a:pPr>
                <a:r>
                  <a:rPr lang="it-IT" dirty="0">
                    <a:latin typeface="+mj-lt"/>
                  </a:rPr>
                  <a:t>A.2 Secante  «Best Strategy»                                    </a:t>
                </a:r>
                <a14:m>
                  <m:oMath xmlns:m="http://schemas.openxmlformats.org/officeDocument/2006/math">
                    <m:r>
                      <a:rPr lang="it-IT" b="0" i="0" smtClean="0">
                        <a:latin typeface="Cambria Math" panose="02040503050406030204" pitchFamily="18" charset="0"/>
                      </a:rPr>
                      <m:t>  </m:t>
                    </m:r>
                    <m:r>
                      <m:rPr>
                        <m:sty m:val="p"/>
                      </m:rPr>
                      <a:rPr lang="it-IT" b="0" i="0" smtClean="0">
                        <a:latin typeface="Cambria Math" panose="02040503050406030204" pitchFamily="18" charset="0"/>
                      </a:rPr>
                      <m:t>Δ</m:t>
                    </m:r>
                    <m:r>
                      <a:rPr lang="it-IT" b="0" i="1" smtClean="0">
                        <a:latin typeface="Cambria Math" panose="02040503050406030204" pitchFamily="18" charset="0"/>
                      </a:rPr>
                      <m:t>𝑣</m:t>
                    </m:r>
                    <m:r>
                      <a:rPr lang="it-IT" b="0" i="1" smtClean="0">
                        <a:latin typeface="Cambria Math" panose="02040503050406030204" pitchFamily="18" charset="0"/>
                      </a:rPr>
                      <m:t>:</m:t>
                    </m:r>
                  </m:oMath>
                </a14:m>
                <a:r>
                  <a:rPr lang="it-IT" b="0" dirty="0">
                    <a:latin typeface="+mj-lt"/>
                  </a:rPr>
                  <a:t> </a:t>
                </a:r>
                <a:r>
                  <a:rPr lang="it-IT" dirty="0">
                    <a:latin typeface="+mj-lt"/>
                  </a:rPr>
                  <a:t>- 22,8 </a:t>
                </a:r>
                <a:r>
                  <a:rPr lang="it-IT" b="0" dirty="0">
                    <a:latin typeface="+mj-lt"/>
                  </a:rPr>
                  <a:t>%  </a:t>
                </a:r>
                <a14:m>
                  <m:oMath xmlns:m="http://schemas.openxmlformats.org/officeDocument/2006/math">
                    <m:r>
                      <m:rPr>
                        <m:sty m:val="p"/>
                      </m:rPr>
                      <a:rPr lang="it-IT" b="0" i="0" smtClean="0">
                        <a:latin typeface="Cambria Math" panose="02040503050406030204" pitchFamily="18" charset="0"/>
                      </a:rPr>
                      <m:t>Δ</m:t>
                    </m:r>
                    <m:r>
                      <a:rPr lang="it-IT" b="0" i="1" smtClean="0">
                        <a:latin typeface="Cambria Math" panose="02040503050406030204" pitchFamily="18" charset="0"/>
                      </a:rPr>
                      <m:t>𝑡</m:t>
                    </m:r>
                    <m:r>
                      <a:rPr lang="it-IT" b="0" i="1" smtClean="0">
                        <a:latin typeface="Cambria Math" panose="02040503050406030204" pitchFamily="18" charset="0"/>
                      </a:rPr>
                      <m:t>:</m:t>
                    </m:r>
                  </m:oMath>
                </a14:m>
                <a:r>
                  <a:rPr lang="it-IT" dirty="0">
                    <a:latin typeface="+mj-lt"/>
                  </a:rPr>
                  <a:t> - 48,8 %</a:t>
                </a:r>
              </a:p>
              <a:p>
                <a:pPr marL="285750" indent="-285750">
                  <a:buFont typeface="Arial" panose="020B0604020202020204" pitchFamily="34" charset="0"/>
                  <a:buChar char="•"/>
                </a:pPr>
                <a:endParaRPr lang="it-IT" dirty="0">
                  <a:latin typeface="+mj-lt"/>
                </a:endParaRPr>
              </a:p>
              <a:p>
                <a:pPr marL="285750" indent="-285750">
                  <a:buFont typeface="Arial" panose="020B0604020202020204" pitchFamily="34" charset="0"/>
                  <a:buChar char="•"/>
                </a:pPr>
                <a:r>
                  <a:rPr lang="it-IT" dirty="0">
                    <a:latin typeface="+mj-lt"/>
                  </a:rPr>
                  <a:t>A.3 Tangente  «</a:t>
                </a:r>
                <a:r>
                  <a:rPr lang="it-IT" dirty="0" err="1">
                    <a:latin typeface="+mj-lt"/>
                  </a:rPr>
                  <a:t>Tangent</a:t>
                </a:r>
                <a:r>
                  <a:rPr lang="it-IT" dirty="0">
                    <a:latin typeface="+mj-lt"/>
                  </a:rPr>
                  <a:t> Strategy»                            </a:t>
                </a:r>
                <a14:m>
                  <m:oMath xmlns:m="http://schemas.openxmlformats.org/officeDocument/2006/math">
                    <m:r>
                      <a:rPr lang="it-IT" b="0" i="0" smtClean="0">
                        <a:latin typeface="Cambria Math" panose="02040503050406030204" pitchFamily="18" charset="0"/>
                      </a:rPr>
                      <m:t> </m:t>
                    </m:r>
                    <m:r>
                      <m:rPr>
                        <m:sty m:val="p"/>
                      </m:rPr>
                      <a:rPr lang="it-IT" b="0" i="0" smtClean="0">
                        <a:latin typeface="Cambria Math" panose="02040503050406030204" pitchFamily="18" charset="0"/>
                      </a:rPr>
                      <m:t>Δ</m:t>
                    </m:r>
                    <m:r>
                      <a:rPr lang="it-IT" b="0" i="1" smtClean="0">
                        <a:latin typeface="Cambria Math" panose="02040503050406030204" pitchFamily="18" charset="0"/>
                      </a:rPr>
                      <m:t>𝑣</m:t>
                    </m:r>
                    <m:r>
                      <a:rPr lang="it-IT" b="0" i="1" smtClean="0">
                        <a:latin typeface="Cambria Math" panose="02040503050406030204" pitchFamily="18" charset="0"/>
                      </a:rPr>
                      <m:t>:</m:t>
                    </m:r>
                  </m:oMath>
                </a14:m>
                <a:r>
                  <a:rPr lang="it-IT" b="0" dirty="0">
                    <a:latin typeface="+mj-lt"/>
                  </a:rPr>
                  <a:t> </a:t>
                </a:r>
                <a:r>
                  <a:rPr lang="it-IT" dirty="0">
                    <a:latin typeface="+mj-lt"/>
                  </a:rPr>
                  <a:t>- 19,4 </a:t>
                </a:r>
                <a:r>
                  <a:rPr lang="it-IT" b="0" dirty="0">
                    <a:latin typeface="+mj-lt"/>
                  </a:rPr>
                  <a:t>%  </a:t>
                </a:r>
                <a14:m>
                  <m:oMath xmlns:m="http://schemas.openxmlformats.org/officeDocument/2006/math">
                    <m:r>
                      <m:rPr>
                        <m:sty m:val="p"/>
                      </m:rPr>
                      <a:rPr lang="it-IT" b="0" i="0" smtClean="0">
                        <a:latin typeface="Cambria Math" panose="02040503050406030204" pitchFamily="18" charset="0"/>
                      </a:rPr>
                      <m:t>Δ</m:t>
                    </m:r>
                    <m:r>
                      <a:rPr lang="it-IT" b="0" i="1" smtClean="0">
                        <a:latin typeface="Cambria Math" panose="02040503050406030204" pitchFamily="18" charset="0"/>
                      </a:rPr>
                      <m:t>𝑡</m:t>
                    </m:r>
                    <m:r>
                      <a:rPr lang="it-IT" b="0" i="1" smtClean="0">
                        <a:latin typeface="Cambria Math" panose="02040503050406030204" pitchFamily="18" charset="0"/>
                      </a:rPr>
                      <m:t>:</m:t>
                    </m:r>
                  </m:oMath>
                </a14:m>
                <a:r>
                  <a:rPr lang="it-IT" dirty="0">
                    <a:latin typeface="+mj-lt"/>
                  </a:rPr>
                  <a:t> + 62,3 %</a:t>
                </a:r>
              </a:p>
            </p:txBody>
          </p:sp>
        </mc:Choice>
        <mc:Fallback xmlns="">
          <p:sp>
            <p:nvSpPr>
              <p:cNvPr id="7" name="CasellaDiTesto 6">
                <a:extLst>
                  <a:ext uri="{FF2B5EF4-FFF2-40B4-BE49-F238E27FC236}">
                    <a16:creationId xmlns:a16="http://schemas.microsoft.com/office/drawing/2014/main" id="{BF133DB6-7D39-210C-0CC8-636E8604C712}"/>
                  </a:ext>
                </a:extLst>
              </p:cNvPr>
              <p:cNvSpPr txBox="1">
                <a:spLocks noRot="1" noChangeAspect="1" noMove="1" noResize="1" noEditPoints="1" noAdjustHandles="1" noChangeArrowheads="1" noChangeShapeType="1" noTextEdit="1"/>
              </p:cNvSpPr>
              <p:nvPr/>
            </p:nvSpPr>
            <p:spPr>
              <a:xfrm>
                <a:off x="1934495" y="1011248"/>
                <a:ext cx="8153400" cy="2031325"/>
              </a:xfrm>
              <a:prstGeom prst="rect">
                <a:avLst/>
              </a:prstGeom>
              <a:blipFill>
                <a:blip r:embed="rId4"/>
                <a:stretch>
                  <a:fillRect l="-598" t="-1802" b="-3904"/>
                </a:stretch>
              </a:blipFill>
            </p:spPr>
            <p:txBody>
              <a:bodyPr/>
              <a:lstStyle/>
              <a:p>
                <a:r>
                  <a:rPr lang="it-IT">
                    <a:noFill/>
                  </a:rPr>
                  <a:t> </a:t>
                </a:r>
              </a:p>
            </p:txBody>
          </p:sp>
        </mc:Fallback>
      </mc:AlternateContent>
      <p:sp>
        <p:nvSpPr>
          <p:cNvPr id="8" name="Freccia a destra 7">
            <a:extLst>
              <a:ext uri="{FF2B5EF4-FFF2-40B4-BE49-F238E27FC236}">
                <a16:creationId xmlns:a16="http://schemas.microsoft.com/office/drawing/2014/main" id="{958954E3-90AC-7030-68F9-5097AE7B3C1B}"/>
              </a:ext>
            </a:extLst>
          </p:cNvPr>
          <p:cNvSpPr/>
          <p:nvPr/>
        </p:nvSpPr>
        <p:spPr>
          <a:xfrm>
            <a:off x="6449973" y="2186162"/>
            <a:ext cx="287591" cy="152400"/>
          </a:xfrm>
          <a:prstGeom prst="rightArrow">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9" name="Freccia a destra 8">
            <a:extLst>
              <a:ext uri="{FF2B5EF4-FFF2-40B4-BE49-F238E27FC236}">
                <a16:creationId xmlns:a16="http://schemas.microsoft.com/office/drawing/2014/main" id="{6714874F-4BD7-A20B-FE26-3E87323AD627}"/>
              </a:ext>
            </a:extLst>
          </p:cNvPr>
          <p:cNvSpPr/>
          <p:nvPr/>
        </p:nvSpPr>
        <p:spPr>
          <a:xfrm>
            <a:off x="6449973" y="1665800"/>
            <a:ext cx="287591" cy="152400"/>
          </a:xfrm>
          <a:prstGeom prst="rightArrow">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0" name="Freccia a destra 9">
            <a:extLst>
              <a:ext uri="{FF2B5EF4-FFF2-40B4-BE49-F238E27FC236}">
                <a16:creationId xmlns:a16="http://schemas.microsoft.com/office/drawing/2014/main" id="{690C5370-E66F-A246-C371-907F1621951D}"/>
              </a:ext>
            </a:extLst>
          </p:cNvPr>
          <p:cNvSpPr/>
          <p:nvPr/>
        </p:nvSpPr>
        <p:spPr>
          <a:xfrm>
            <a:off x="6449973" y="2758931"/>
            <a:ext cx="287591" cy="152400"/>
          </a:xfrm>
          <a:prstGeom prst="rightArrow">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1" name="Immagine 10">
            <a:extLst>
              <a:ext uri="{FF2B5EF4-FFF2-40B4-BE49-F238E27FC236}">
                <a16:creationId xmlns:a16="http://schemas.microsoft.com/office/drawing/2014/main" id="{31AB72D9-8DBC-3369-E490-7FE74D3DA50B}"/>
              </a:ext>
            </a:extLst>
          </p:cNvPr>
          <p:cNvPicPr>
            <a:picLocks noChangeAspect="1"/>
          </p:cNvPicPr>
          <p:nvPr/>
        </p:nvPicPr>
        <p:blipFill rotWithShape="1">
          <a:blip r:embed="rId3"/>
          <a:srcRect t="42199"/>
          <a:stretch/>
        </p:blipFill>
        <p:spPr>
          <a:xfrm>
            <a:off x="1562100" y="3082070"/>
            <a:ext cx="9067800" cy="2822991"/>
          </a:xfrm>
          <a:prstGeom prst="rect">
            <a:avLst/>
          </a:prstGeom>
        </p:spPr>
      </p:pic>
      <p:pic>
        <p:nvPicPr>
          <p:cNvPr id="12" name="Immagine 11">
            <a:extLst>
              <a:ext uri="{FF2B5EF4-FFF2-40B4-BE49-F238E27FC236}">
                <a16:creationId xmlns:a16="http://schemas.microsoft.com/office/drawing/2014/main" id="{7C43E16D-822D-4F76-F174-49C5C05FA76B}"/>
              </a:ext>
            </a:extLst>
          </p:cNvPr>
          <p:cNvPicPr>
            <a:picLocks noChangeAspect="1"/>
          </p:cNvPicPr>
          <p:nvPr/>
        </p:nvPicPr>
        <p:blipFill rotWithShape="1">
          <a:blip r:embed="rId3">
            <a:alphaModFix/>
          </a:blip>
          <a:srcRect r="96639"/>
          <a:stretch/>
        </p:blipFill>
        <p:spPr>
          <a:xfrm>
            <a:off x="1564564" y="1020999"/>
            <a:ext cx="304800" cy="4883982"/>
          </a:xfrm>
          <a:prstGeom prst="rect">
            <a:avLst/>
          </a:prstGeom>
        </p:spPr>
      </p:pic>
      <p:sp>
        <p:nvSpPr>
          <p:cNvPr id="13" name="Decisione 12">
            <a:extLst>
              <a:ext uri="{FF2B5EF4-FFF2-40B4-BE49-F238E27FC236}">
                <a16:creationId xmlns:a16="http://schemas.microsoft.com/office/drawing/2014/main" id="{8067556B-4E80-E892-9E58-7B3C1AD455A8}"/>
              </a:ext>
            </a:extLst>
          </p:cNvPr>
          <p:cNvSpPr/>
          <p:nvPr/>
        </p:nvSpPr>
        <p:spPr>
          <a:xfrm>
            <a:off x="6107630" y="1710551"/>
            <a:ext cx="78664" cy="152400"/>
          </a:xfrm>
          <a:prstGeom prst="flowChartDecision">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4" name="Decisione 13">
            <a:extLst>
              <a:ext uri="{FF2B5EF4-FFF2-40B4-BE49-F238E27FC236}">
                <a16:creationId xmlns:a16="http://schemas.microsoft.com/office/drawing/2014/main" id="{35E704CF-1D1A-18DA-F27A-37A7AF2C4DE8}"/>
              </a:ext>
            </a:extLst>
          </p:cNvPr>
          <p:cNvSpPr/>
          <p:nvPr/>
        </p:nvSpPr>
        <p:spPr>
          <a:xfrm>
            <a:off x="6107630" y="2223539"/>
            <a:ext cx="78664" cy="152400"/>
          </a:xfrm>
          <a:prstGeom prst="flowChartDecision">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5" name="Rettangolo 14">
            <a:extLst>
              <a:ext uri="{FF2B5EF4-FFF2-40B4-BE49-F238E27FC236}">
                <a16:creationId xmlns:a16="http://schemas.microsoft.com/office/drawing/2014/main" id="{92C8FCA0-309C-6FAE-0423-B61848E2CD14}"/>
              </a:ext>
            </a:extLst>
          </p:cNvPr>
          <p:cNvSpPr/>
          <p:nvPr/>
        </p:nvSpPr>
        <p:spPr>
          <a:xfrm>
            <a:off x="6110094" y="2803682"/>
            <a:ext cx="76200" cy="76200"/>
          </a:xfrm>
          <a:prstGeom prst="rect">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10073050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035E825-3967-51E4-19BE-48AF09EFE1DD}"/>
              </a:ext>
            </a:extLst>
          </p:cNvPr>
          <p:cNvSpPr>
            <a:spLocks noGrp="1"/>
          </p:cNvSpPr>
          <p:nvPr>
            <p:ph type="title"/>
          </p:nvPr>
        </p:nvSpPr>
        <p:spPr>
          <a:xfrm>
            <a:off x="838200" y="415400"/>
            <a:ext cx="2270173" cy="590931"/>
          </a:xfrm>
        </p:spPr>
        <p:txBody>
          <a:bodyPr/>
          <a:lstStyle/>
          <a:p>
            <a:r>
              <a:rPr lang="it-IT" dirty="0"/>
              <a:t>Conclusioni</a:t>
            </a:r>
          </a:p>
        </p:txBody>
      </p:sp>
      <p:sp>
        <p:nvSpPr>
          <p:cNvPr id="4" name="Segnaposto piè di pagina 3">
            <a:extLst>
              <a:ext uri="{FF2B5EF4-FFF2-40B4-BE49-F238E27FC236}">
                <a16:creationId xmlns:a16="http://schemas.microsoft.com/office/drawing/2014/main" id="{9DFB828B-0AEF-EAEE-433F-E3FA6D6BC9E9}"/>
              </a:ext>
            </a:extLst>
          </p:cNvPr>
          <p:cNvSpPr>
            <a:spLocks noGrp="1"/>
          </p:cNvSpPr>
          <p:nvPr>
            <p:ph type="ftr" sz="quarter" idx="11"/>
          </p:nvPr>
        </p:nvSpPr>
        <p:spPr/>
        <p:txBody>
          <a:bodyPr/>
          <a:lstStyle/>
          <a:p>
            <a:r>
              <a:rPr lang="it-IT"/>
              <a:t>Prova finale: Introduzione all’Analisi di Missioni Spaziali</a:t>
            </a:r>
            <a:endParaRPr lang="it-IT" dirty="0"/>
          </a:p>
        </p:txBody>
      </p:sp>
      <p:sp>
        <p:nvSpPr>
          <p:cNvPr id="5" name="Segnaposto numero diapositiva 4">
            <a:extLst>
              <a:ext uri="{FF2B5EF4-FFF2-40B4-BE49-F238E27FC236}">
                <a16:creationId xmlns:a16="http://schemas.microsoft.com/office/drawing/2014/main" id="{92A51C28-0B5C-9C3E-F7A3-A0E9100EF53D}"/>
              </a:ext>
            </a:extLst>
          </p:cNvPr>
          <p:cNvSpPr>
            <a:spLocks noGrp="1"/>
          </p:cNvSpPr>
          <p:nvPr>
            <p:ph type="sldNum" sz="quarter" idx="12"/>
          </p:nvPr>
        </p:nvSpPr>
        <p:spPr/>
        <p:txBody>
          <a:bodyPr/>
          <a:lstStyle/>
          <a:p>
            <a:fld id="{07ED6331-BE36-4EB0-BAD8-FC72B96BFAEC}" type="slidenum">
              <a:rPr lang="it-IT" smtClean="0"/>
              <a:pPr/>
              <a:t>23</a:t>
            </a:fld>
            <a:endParaRPr lang="it-IT"/>
          </a:p>
        </p:txBody>
      </p:sp>
      <p:pic>
        <p:nvPicPr>
          <p:cNvPr id="6" name="Immagine 5">
            <a:extLst>
              <a:ext uri="{FF2B5EF4-FFF2-40B4-BE49-F238E27FC236}">
                <a16:creationId xmlns:a16="http://schemas.microsoft.com/office/drawing/2014/main" id="{98C1AA59-4D14-7821-3CF0-F3B961FB72F0}"/>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044657" y="1006331"/>
            <a:ext cx="8102686" cy="4894469"/>
          </a:xfrm>
          <a:prstGeom prst="rect">
            <a:avLst/>
          </a:prstGeom>
        </p:spPr>
      </p:pic>
      <p:sp>
        <p:nvSpPr>
          <p:cNvPr id="7" name="Ovale 6">
            <a:extLst>
              <a:ext uri="{FF2B5EF4-FFF2-40B4-BE49-F238E27FC236}">
                <a16:creationId xmlns:a16="http://schemas.microsoft.com/office/drawing/2014/main" id="{646B05D5-FBBD-0D87-CC87-E0B1020E42B8}"/>
              </a:ext>
            </a:extLst>
          </p:cNvPr>
          <p:cNvSpPr/>
          <p:nvPr/>
        </p:nvSpPr>
        <p:spPr>
          <a:xfrm>
            <a:off x="4134678" y="2206487"/>
            <a:ext cx="119270" cy="99391"/>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23463858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C1ED210-A6AC-798F-4658-4324ED85598B}"/>
              </a:ext>
            </a:extLst>
          </p:cNvPr>
          <p:cNvSpPr>
            <a:spLocks noGrp="1"/>
          </p:cNvSpPr>
          <p:nvPr>
            <p:ph type="title"/>
          </p:nvPr>
        </p:nvSpPr>
        <p:spPr>
          <a:xfrm>
            <a:off x="838200" y="360000"/>
            <a:ext cx="3234925" cy="701731"/>
          </a:xfrm>
        </p:spPr>
        <p:txBody>
          <a:bodyPr/>
          <a:lstStyle/>
          <a:p>
            <a:r>
              <a:rPr lang="it-IT" dirty="0"/>
              <a:t>Orbita iniziale</a:t>
            </a:r>
          </a:p>
        </p:txBody>
      </p:sp>
      <mc:AlternateContent xmlns:mc="http://schemas.openxmlformats.org/markup-compatibility/2006" xmlns:a14="http://schemas.microsoft.com/office/drawing/2010/main">
        <mc:Choice Requires="a14">
          <p:sp>
            <p:nvSpPr>
              <p:cNvPr id="6" name="Segnaposto contenuto 5">
                <a:extLst>
                  <a:ext uri="{FF2B5EF4-FFF2-40B4-BE49-F238E27FC236}">
                    <a16:creationId xmlns:a16="http://schemas.microsoft.com/office/drawing/2014/main" id="{B849D7D4-859D-4ABC-485F-9B46D3E01DBA}"/>
                  </a:ext>
                </a:extLst>
              </p:cNvPr>
              <p:cNvSpPr>
                <a:spLocks noGrp="1"/>
              </p:cNvSpPr>
              <p:nvPr>
                <p:ph sz="half" idx="1"/>
              </p:nvPr>
            </p:nvSpPr>
            <p:spPr/>
            <p:txBody>
              <a:bodyPr lIns="720000">
                <a:normAutofit/>
              </a:bodyPr>
              <a:lstStyle/>
              <a:p>
                <a:pPr marL="285750" indent="-285750">
                  <a:buFont typeface="Arial" panose="020B0604020202020204" pitchFamily="34" charset="0"/>
                  <a:buChar char="•"/>
                </a:pPr>
                <a:r>
                  <a:rPr lang="it-IT" sz="1600" dirty="0"/>
                  <a:t>Dati assegnati: </a:t>
                </a:r>
              </a:p>
              <a:p>
                <a:pPr marL="0" indent="0">
                  <a:buNone/>
                </a:pPr>
                <a:r>
                  <a:rPr lang="it-IT" sz="1600" dirty="0"/>
                  <a:t>Vettore posizione: </a:t>
                </a:r>
                <a14:m>
                  <m:oMath xmlns:m="http://schemas.openxmlformats.org/officeDocument/2006/math">
                    <m:d>
                      <m:dPr>
                        <m:begChr m:val="["/>
                        <m:endChr m:val="]"/>
                        <m:ctrlPr>
                          <a:rPr lang="it-IT" sz="1600" b="0" i="1" smtClean="0">
                            <a:latin typeface="Cambria Math" panose="02040503050406030204" pitchFamily="18" charset="0"/>
                          </a:rPr>
                        </m:ctrlPr>
                      </m:dPr>
                      <m:e>
                        <m:m>
                          <m:mPr>
                            <m:mcs>
                              <m:mc>
                                <m:mcPr>
                                  <m:count m:val="1"/>
                                  <m:mcJc m:val="center"/>
                                </m:mcPr>
                              </m:mc>
                            </m:mcs>
                            <m:ctrlPr>
                              <a:rPr lang="it-IT" sz="1600" i="1">
                                <a:latin typeface="Cambria Math" panose="02040503050406030204" pitchFamily="18" charset="0"/>
                              </a:rPr>
                            </m:ctrlPr>
                          </m:mPr>
                          <m:mr>
                            <m:e>
                              <m:r>
                                <m:rPr>
                                  <m:brk m:alnAt="7"/>
                                </m:rPr>
                                <a:rPr lang="it-IT" sz="1600" i="1">
                                  <a:latin typeface="Cambria Math" panose="02040503050406030204" pitchFamily="18" charset="0"/>
                                </a:rPr>
                                <m:t>−</m:t>
                              </m:r>
                              <m:r>
                                <a:rPr lang="it-IT" sz="1600" i="1">
                                  <a:latin typeface="Cambria Math" panose="02040503050406030204" pitchFamily="18" charset="0"/>
                                </a:rPr>
                                <m:t>1169,7791</m:t>
                              </m:r>
                            </m:e>
                          </m:mr>
                          <m:mr>
                            <m:e>
                              <m:r>
                                <a:rPr lang="it-IT" sz="1600" i="1">
                                  <a:latin typeface="Cambria Math" panose="02040503050406030204" pitchFamily="18" charset="0"/>
                                </a:rPr>
                                <m:t>−8344,5289</m:t>
                              </m:r>
                            </m:e>
                          </m:mr>
                          <m:mr>
                            <m:e>
                              <m:r>
                                <a:rPr lang="it-IT" sz="1600" i="1">
                                  <a:latin typeface="Cambria Math" panose="02040503050406030204" pitchFamily="18" charset="0"/>
                                </a:rPr>
                                <m:t>977,8062</m:t>
                              </m:r>
                            </m:e>
                          </m:mr>
                        </m:m>
                      </m:e>
                    </m:d>
                  </m:oMath>
                </a14:m>
                <a:r>
                  <a:rPr lang="it-IT" sz="1600" dirty="0"/>
                  <a:t> [</a:t>
                </a:r>
                <a14:m>
                  <m:oMath xmlns:m="http://schemas.openxmlformats.org/officeDocument/2006/math">
                    <m:r>
                      <a:rPr lang="it-IT" sz="1600" b="0" i="1" smtClean="0">
                        <a:latin typeface="Cambria Math" panose="02040503050406030204" pitchFamily="18" charset="0"/>
                      </a:rPr>
                      <m:t>𝑘𝑚</m:t>
                    </m:r>
                  </m:oMath>
                </a14:m>
                <a:r>
                  <a:rPr lang="it-IT" sz="1600" dirty="0"/>
                  <a:t>]</a:t>
                </a:r>
              </a:p>
              <a:p>
                <a:pPr marL="0" indent="0">
                  <a:buNone/>
                </a:pPr>
                <a:endParaRPr lang="it-IT" sz="1600" i="1" dirty="0"/>
              </a:p>
              <a:p>
                <a:pPr marL="0" indent="0">
                  <a:buNone/>
                </a:pPr>
                <a:r>
                  <a:rPr lang="it-IT" sz="1600" dirty="0"/>
                  <a:t>Vettore velocità: </a:t>
                </a:r>
                <a14:m>
                  <m:oMath xmlns:m="http://schemas.openxmlformats.org/officeDocument/2006/math">
                    <m:d>
                      <m:dPr>
                        <m:begChr m:val="["/>
                        <m:endChr m:val="]"/>
                        <m:ctrlPr>
                          <a:rPr lang="it-IT" sz="1600" b="0" i="1" smtClean="0">
                            <a:latin typeface="Cambria Math" panose="02040503050406030204" pitchFamily="18" charset="0"/>
                          </a:rPr>
                        </m:ctrlPr>
                      </m:dPr>
                      <m:e>
                        <m:m>
                          <m:mPr>
                            <m:mcs>
                              <m:mc>
                                <m:mcPr>
                                  <m:count m:val="1"/>
                                  <m:mcJc m:val="center"/>
                                </m:mcPr>
                              </m:mc>
                            </m:mcs>
                            <m:ctrlPr>
                              <a:rPr lang="it-IT" sz="1600" i="1">
                                <a:latin typeface="Cambria Math" panose="02040503050406030204" pitchFamily="18" charset="0"/>
                              </a:rPr>
                            </m:ctrlPr>
                          </m:mPr>
                          <m:mr>
                            <m:e>
                              <m:r>
                                <m:rPr>
                                  <m:brk m:alnAt="7"/>
                                </m:rPr>
                                <a:rPr lang="it-IT" sz="1600" b="0" i="1" smtClean="0">
                                  <a:latin typeface="Cambria Math" panose="02040503050406030204" pitchFamily="18" charset="0"/>
                                </a:rPr>
                                <m:t>4</m:t>
                              </m:r>
                              <m:r>
                                <a:rPr lang="it-IT" sz="1600" b="0" i="1" smtClean="0">
                                  <a:latin typeface="Cambria Math" panose="02040503050406030204" pitchFamily="18" charset="0"/>
                                </a:rPr>
                                <m:t>,2770</m:t>
                              </m:r>
                            </m:e>
                          </m:mr>
                          <m:mr>
                            <m:e>
                              <m:r>
                                <a:rPr lang="it-IT" sz="1600" b="0" i="1" smtClean="0">
                                  <a:latin typeface="Cambria Math" panose="02040503050406030204" pitchFamily="18" charset="0"/>
                                </a:rPr>
                                <m:t>−1,9310</m:t>
                              </m:r>
                            </m:e>
                          </m:mr>
                          <m:mr>
                            <m:e>
                              <m:r>
                                <a:rPr lang="it-IT" sz="1600" b="0" i="1" smtClean="0">
                                  <a:latin typeface="Cambria Math" panose="02040503050406030204" pitchFamily="18" charset="0"/>
                                </a:rPr>
                                <m:t>−4,9330</m:t>
                              </m:r>
                            </m:e>
                          </m:mr>
                        </m:m>
                      </m:e>
                    </m:d>
                  </m:oMath>
                </a14:m>
                <a:r>
                  <a:rPr lang="it-IT" sz="1600" dirty="0"/>
                  <a:t> [</a:t>
                </a:r>
                <a14:m>
                  <m:oMath xmlns:m="http://schemas.openxmlformats.org/officeDocument/2006/math">
                    <m:f>
                      <m:fPr>
                        <m:type m:val="skw"/>
                        <m:ctrlPr>
                          <a:rPr lang="it-IT" sz="1600" i="1" smtClean="0">
                            <a:latin typeface="Cambria Math" panose="02040503050406030204" pitchFamily="18" charset="0"/>
                          </a:rPr>
                        </m:ctrlPr>
                      </m:fPr>
                      <m:num>
                        <m:r>
                          <a:rPr lang="it-IT" sz="1600" b="0" i="1" smtClean="0">
                            <a:latin typeface="Cambria Math" panose="02040503050406030204" pitchFamily="18" charset="0"/>
                          </a:rPr>
                          <m:t>𝑘𝑚</m:t>
                        </m:r>
                      </m:num>
                      <m:den>
                        <m:r>
                          <a:rPr lang="it-IT" sz="1600" b="0" i="1" smtClean="0">
                            <a:latin typeface="Cambria Math" panose="02040503050406030204" pitchFamily="18" charset="0"/>
                          </a:rPr>
                          <m:t>𝑠</m:t>
                        </m:r>
                      </m:den>
                    </m:f>
                  </m:oMath>
                </a14:m>
                <a:r>
                  <a:rPr lang="it-IT" sz="1600" i="1" dirty="0"/>
                  <a:t>]</a:t>
                </a:r>
              </a:p>
              <a:p>
                <a:endParaRPr lang="it-IT" sz="1600" dirty="0"/>
              </a:p>
              <a:p>
                <a:pPr marL="285750" indent="-285750">
                  <a:buFont typeface="Arial" panose="020B0604020202020204" pitchFamily="34" charset="0"/>
                  <a:buChar char="•"/>
                </a:pPr>
                <a:r>
                  <a:rPr lang="it-IT" sz="1600" dirty="0"/>
                  <a:t>Dati trovati:</a:t>
                </a:r>
              </a:p>
              <a:p>
                <a:pPr marL="0" indent="0">
                  <a:lnSpc>
                    <a:spcPct val="120000"/>
                  </a:lnSpc>
                  <a:spcBef>
                    <a:spcPts val="1200"/>
                  </a:spcBef>
                  <a:buNone/>
                </a:pPr>
                <a14:m>
                  <m:oMathPara xmlns:m="http://schemas.openxmlformats.org/officeDocument/2006/math">
                    <m:oMathParaPr>
                      <m:jc m:val="left"/>
                    </m:oMathParaPr>
                    <m:oMath xmlns:m="http://schemas.openxmlformats.org/officeDocument/2006/math">
                      <m:sSub>
                        <m:sSubPr>
                          <m:ctrlPr>
                            <a:rPr lang="it-IT" sz="1600" b="0" i="1" smtClean="0">
                              <a:latin typeface="Cambria Math" panose="02040503050406030204" pitchFamily="18" charset="0"/>
                            </a:rPr>
                          </m:ctrlPr>
                        </m:sSubPr>
                        <m:e>
                          <m:r>
                            <a:rPr lang="it-IT" sz="1600" b="0" i="1" smtClean="0">
                              <a:latin typeface="Cambria Math" panose="02040503050406030204" pitchFamily="18" charset="0"/>
                            </a:rPr>
                            <m:t>𝑎</m:t>
                          </m:r>
                        </m:e>
                        <m:sub>
                          <m:r>
                            <a:rPr lang="it-IT" sz="1600" b="0" i="1" smtClean="0">
                              <a:latin typeface="Cambria Math" panose="02040503050406030204" pitchFamily="18" charset="0"/>
                            </a:rPr>
                            <m:t>𝑖</m:t>
                          </m:r>
                        </m:sub>
                      </m:sSub>
                      <m:r>
                        <a:rPr lang="it-IT" sz="1600" b="0" i="1" smtClean="0">
                          <a:latin typeface="Cambria Math" panose="02040503050406030204" pitchFamily="18" charset="0"/>
                        </a:rPr>
                        <m:t>=8,3697 ∗</m:t>
                      </m:r>
                      <m:sSup>
                        <m:sSupPr>
                          <m:ctrlPr>
                            <a:rPr lang="it-IT" sz="1600" b="0" i="1" smtClean="0">
                              <a:latin typeface="Cambria Math" panose="02040503050406030204" pitchFamily="18" charset="0"/>
                            </a:rPr>
                          </m:ctrlPr>
                        </m:sSupPr>
                        <m:e>
                          <m:r>
                            <a:rPr lang="it-IT" sz="1600" b="0" i="1" smtClean="0">
                              <a:latin typeface="Cambria Math" panose="02040503050406030204" pitchFamily="18" charset="0"/>
                            </a:rPr>
                            <m:t>10</m:t>
                          </m:r>
                        </m:e>
                        <m:sup>
                          <m:r>
                            <a:rPr lang="it-IT" sz="1600" b="0" i="1" smtClean="0">
                              <a:latin typeface="Cambria Math" panose="02040503050406030204" pitchFamily="18" charset="0"/>
                            </a:rPr>
                            <m:t>3</m:t>
                          </m:r>
                        </m:sup>
                      </m:sSup>
                      <m:r>
                        <a:rPr lang="it-IT" sz="1600" b="0" i="1" smtClean="0">
                          <a:latin typeface="Cambria Math" panose="02040503050406030204" pitchFamily="18" charset="0"/>
                        </a:rPr>
                        <m:t> </m:t>
                      </m:r>
                      <m:r>
                        <a:rPr lang="it-IT" sz="1600" b="0" i="1" smtClean="0">
                          <a:latin typeface="Cambria Math" panose="02040503050406030204" pitchFamily="18" charset="0"/>
                        </a:rPr>
                        <m:t>𝑘𝑚</m:t>
                      </m:r>
                    </m:oMath>
                  </m:oMathPara>
                </a14:m>
                <a:endParaRPr lang="it-IT" sz="1600" b="0" i="1" dirty="0"/>
              </a:p>
              <a:p>
                <a:pPr marL="0" indent="0">
                  <a:lnSpc>
                    <a:spcPct val="120000"/>
                  </a:lnSpc>
                  <a:spcBef>
                    <a:spcPts val="1200"/>
                  </a:spcBef>
                  <a:buNone/>
                </a:pPr>
                <a14:m>
                  <m:oMathPara xmlns:m="http://schemas.openxmlformats.org/officeDocument/2006/math">
                    <m:oMathParaPr>
                      <m:jc m:val="left"/>
                    </m:oMathParaPr>
                    <m:oMath xmlns:m="http://schemas.openxmlformats.org/officeDocument/2006/math">
                      <m:sSub>
                        <m:sSubPr>
                          <m:ctrlPr>
                            <a:rPr lang="it-IT" sz="1600" b="0" i="1" smtClean="0">
                              <a:latin typeface="Cambria Math" panose="02040503050406030204" pitchFamily="18" charset="0"/>
                            </a:rPr>
                          </m:ctrlPr>
                        </m:sSubPr>
                        <m:e>
                          <m:r>
                            <a:rPr lang="it-IT" sz="1600" i="1">
                              <a:latin typeface="Cambria Math" panose="02040503050406030204" pitchFamily="18" charset="0"/>
                            </a:rPr>
                            <m:t>𝑒</m:t>
                          </m:r>
                        </m:e>
                        <m:sub>
                          <m:r>
                            <a:rPr lang="it-IT" sz="1600" b="0" i="1" smtClean="0">
                              <a:latin typeface="Cambria Math" panose="02040503050406030204" pitchFamily="18" charset="0"/>
                            </a:rPr>
                            <m:t>𝑖</m:t>
                          </m:r>
                        </m:sub>
                      </m:sSub>
                      <m:r>
                        <a:rPr lang="it-IT" sz="1600" b="0" i="1" smtClean="0">
                          <a:latin typeface="Cambria Math" panose="02040503050406030204" pitchFamily="18" charset="0"/>
                        </a:rPr>
                        <m:t>=0,1097 </m:t>
                      </m:r>
                    </m:oMath>
                  </m:oMathPara>
                </a14:m>
                <a:endParaRPr lang="it-IT" sz="1600" dirty="0"/>
              </a:p>
              <a:p>
                <a:pPr marL="0" indent="0">
                  <a:lnSpc>
                    <a:spcPct val="120000"/>
                  </a:lnSpc>
                  <a:spcBef>
                    <a:spcPts val="1200"/>
                  </a:spcBef>
                  <a:buNone/>
                </a:pPr>
                <a14:m>
                  <m:oMathPara xmlns:m="http://schemas.openxmlformats.org/officeDocument/2006/math">
                    <m:oMathParaPr>
                      <m:jc m:val="left"/>
                    </m:oMathParaPr>
                    <m:oMath xmlns:m="http://schemas.openxmlformats.org/officeDocument/2006/math">
                      <m:sSub>
                        <m:sSubPr>
                          <m:ctrlPr>
                            <a:rPr lang="it-IT" sz="1600" b="0" i="1" smtClean="0">
                              <a:latin typeface="Cambria Math" panose="02040503050406030204" pitchFamily="18" charset="0"/>
                            </a:rPr>
                          </m:ctrlPr>
                        </m:sSubPr>
                        <m:e>
                          <m:r>
                            <a:rPr lang="it-IT" sz="1600" i="1">
                              <a:latin typeface="Cambria Math" panose="02040503050406030204" pitchFamily="18" charset="0"/>
                            </a:rPr>
                            <m:t>𝑖</m:t>
                          </m:r>
                        </m:e>
                        <m:sub>
                          <m:r>
                            <a:rPr lang="it-IT" sz="1600" b="0" i="1" smtClean="0">
                              <a:latin typeface="Cambria Math" panose="02040503050406030204" pitchFamily="18" charset="0"/>
                            </a:rPr>
                            <m:t>𝑖</m:t>
                          </m:r>
                        </m:sub>
                      </m:sSub>
                      <m:r>
                        <a:rPr lang="it-IT" sz="1600" b="0" i="1" smtClean="0">
                          <a:latin typeface="Cambria Math" panose="02040503050406030204" pitchFamily="18" charset="0"/>
                        </a:rPr>
                        <m:t>=48,6244°</m:t>
                      </m:r>
                    </m:oMath>
                    <m:oMath xmlns:m="http://schemas.openxmlformats.org/officeDocument/2006/math">
                      <m:sSub>
                        <m:sSubPr>
                          <m:ctrlPr>
                            <a:rPr lang="it-IT" sz="1600" b="0" i="1" smtClean="0">
                              <a:latin typeface="Cambria Math" panose="02040503050406030204" pitchFamily="18" charset="0"/>
                            </a:rPr>
                          </m:ctrlPr>
                        </m:sSubPr>
                        <m:e>
                          <m:r>
                            <m:rPr>
                              <m:sty m:val="p"/>
                            </m:rPr>
                            <a:rPr lang="it-IT" sz="1600" b="0" i="1" smtClean="0">
                              <a:latin typeface="Cambria Math" panose="02040503050406030204" pitchFamily="18" charset="0"/>
                            </a:rPr>
                            <m:t>Ω</m:t>
                          </m:r>
                        </m:e>
                        <m:sub>
                          <m:r>
                            <a:rPr lang="it-IT" sz="1600" b="0" i="1" smtClean="0">
                              <a:latin typeface="Cambria Math" panose="02040503050406030204" pitchFamily="18" charset="0"/>
                            </a:rPr>
                            <m:t>𝑖</m:t>
                          </m:r>
                        </m:sub>
                      </m:sSub>
                      <m:r>
                        <a:rPr lang="it-IT" sz="1600" b="0" i="1" smtClean="0">
                          <a:latin typeface="Cambria Math" panose="02040503050406030204" pitchFamily="18" charset="0"/>
                        </a:rPr>
                        <m:t>=87,8870°</m:t>
                      </m:r>
                    </m:oMath>
                  </m:oMathPara>
                </a14:m>
                <a:endParaRPr lang="it-IT" sz="1600" b="0" dirty="0"/>
              </a:p>
              <a:p>
                <a:pPr marL="0" indent="0">
                  <a:lnSpc>
                    <a:spcPct val="120000"/>
                  </a:lnSpc>
                  <a:spcBef>
                    <a:spcPts val="1200"/>
                  </a:spcBef>
                  <a:buNone/>
                </a:pPr>
                <a14:m>
                  <m:oMathPara xmlns:m="http://schemas.openxmlformats.org/officeDocument/2006/math">
                    <m:oMathParaPr>
                      <m:jc m:val="left"/>
                    </m:oMathParaPr>
                    <m:oMath xmlns:m="http://schemas.openxmlformats.org/officeDocument/2006/math">
                      <m:sSub>
                        <m:sSubPr>
                          <m:ctrlPr>
                            <a:rPr lang="it-IT" sz="1600" b="0" i="1" smtClean="0">
                              <a:latin typeface="Cambria Math" panose="02040503050406030204" pitchFamily="18" charset="0"/>
                            </a:rPr>
                          </m:ctrlPr>
                        </m:sSubPr>
                        <m:e>
                          <m:r>
                            <a:rPr lang="it-IT" sz="1600" b="0" i="1" smtClean="0">
                              <a:latin typeface="Cambria Math" panose="02040503050406030204" pitchFamily="18" charset="0"/>
                            </a:rPr>
                            <m:t>𝜔</m:t>
                          </m:r>
                        </m:e>
                        <m:sub>
                          <m:r>
                            <a:rPr lang="it-IT" sz="1600" b="0" i="1" smtClean="0">
                              <a:latin typeface="Cambria Math" panose="02040503050406030204" pitchFamily="18" charset="0"/>
                            </a:rPr>
                            <m:t>𝑖</m:t>
                          </m:r>
                        </m:sub>
                      </m:sSub>
                      <m:r>
                        <a:rPr lang="it-IT" sz="1600" b="0" i="1" smtClean="0">
                          <a:latin typeface="Cambria Math" panose="02040503050406030204" pitchFamily="18" charset="0"/>
                        </a:rPr>
                        <m:t>=67,8907°</m:t>
                      </m:r>
                    </m:oMath>
                  </m:oMathPara>
                </a14:m>
                <a:endParaRPr lang="it-IT" sz="1600" b="0" dirty="0"/>
              </a:p>
              <a:p>
                <a:pPr marL="0" indent="0">
                  <a:lnSpc>
                    <a:spcPct val="120000"/>
                  </a:lnSpc>
                  <a:spcBef>
                    <a:spcPts val="1200"/>
                  </a:spcBef>
                  <a:buNone/>
                </a:pPr>
                <a14:m>
                  <m:oMathPara xmlns:m="http://schemas.openxmlformats.org/officeDocument/2006/math">
                    <m:oMathParaPr>
                      <m:jc m:val="left"/>
                    </m:oMathParaPr>
                    <m:oMath xmlns:m="http://schemas.openxmlformats.org/officeDocument/2006/math">
                      <m:sSub>
                        <m:sSubPr>
                          <m:ctrlPr>
                            <a:rPr lang="it-IT" sz="1600" b="0" i="1" smtClean="0">
                              <a:latin typeface="Cambria Math" panose="02040503050406030204" pitchFamily="18" charset="0"/>
                            </a:rPr>
                          </m:ctrlPr>
                        </m:sSubPr>
                        <m:e>
                          <m:r>
                            <a:rPr lang="it-IT" sz="1600" b="0" i="1" smtClean="0">
                              <a:latin typeface="Cambria Math" panose="02040503050406030204" pitchFamily="18" charset="0"/>
                            </a:rPr>
                            <m:t>𝜃</m:t>
                          </m:r>
                        </m:e>
                        <m:sub>
                          <m:r>
                            <a:rPr lang="it-IT" sz="1600" b="0" i="1" smtClean="0">
                              <a:latin typeface="Cambria Math" panose="02040503050406030204" pitchFamily="18" charset="0"/>
                            </a:rPr>
                            <m:t>𝑖</m:t>
                          </m:r>
                        </m:sub>
                      </m:sSub>
                      <m:r>
                        <a:rPr lang="it-IT" sz="1600" b="0" i="1" smtClean="0">
                          <a:latin typeface="Cambria Math" panose="02040503050406030204" pitchFamily="18" charset="0"/>
                        </a:rPr>
                        <m:t>=103,2729°</m:t>
                      </m:r>
                    </m:oMath>
                  </m:oMathPara>
                </a14:m>
                <a:endParaRPr lang="it-IT" sz="1600" dirty="0"/>
              </a:p>
            </p:txBody>
          </p:sp>
        </mc:Choice>
        <mc:Fallback xmlns="">
          <p:sp>
            <p:nvSpPr>
              <p:cNvPr id="6" name="Segnaposto contenuto 5">
                <a:extLst>
                  <a:ext uri="{FF2B5EF4-FFF2-40B4-BE49-F238E27FC236}">
                    <a16:creationId xmlns:a16="http://schemas.microsoft.com/office/drawing/2014/main" id="{B849D7D4-859D-4ABC-485F-9B46D3E01DBA}"/>
                  </a:ext>
                </a:extLst>
              </p:cNvPr>
              <p:cNvSpPr>
                <a:spLocks noGrp="1" noRot="1" noChangeAspect="1" noMove="1" noResize="1" noEditPoints="1" noAdjustHandles="1" noChangeArrowheads="1" noChangeShapeType="1" noTextEdit="1"/>
              </p:cNvSpPr>
              <p:nvPr>
                <p:ph sz="half" idx="1"/>
              </p:nvPr>
            </p:nvSpPr>
            <p:spPr>
              <a:blipFill>
                <a:blip r:embed="rId3"/>
                <a:stretch>
                  <a:fillRect t="-875"/>
                </a:stretch>
              </a:blipFill>
            </p:spPr>
            <p:txBody>
              <a:bodyPr/>
              <a:lstStyle/>
              <a:p>
                <a:r>
                  <a:rPr lang="it-IT">
                    <a:noFill/>
                  </a:rPr>
                  <a:t> </a:t>
                </a:r>
              </a:p>
            </p:txBody>
          </p:sp>
        </mc:Fallback>
      </mc:AlternateContent>
      <p:sp>
        <p:nvSpPr>
          <p:cNvPr id="4" name="Segnaposto piè di pagina 3">
            <a:extLst>
              <a:ext uri="{FF2B5EF4-FFF2-40B4-BE49-F238E27FC236}">
                <a16:creationId xmlns:a16="http://schemas.microsoft.com/office/drawing/2014/main" id="{4288491C-DE23-9D7E-C091-AE855AB31724}"/>
              </a:ext>
            </a:extLst>
          </p:cNvPr>
          <p:cNvSpPr>
            <a:spLocks noGrp="1"/>
          </p:cNvSpPr>
          <p:nvPr>
            <p:ph type="ftr" sz="quarter" idx="11"/>
          </p:nvPr>
        </p:nvSpPr>
        <p:spPr/>
        <p:txBody>
          <a:bodyPr/>
          <a:lstStyle/>
          <a:p>
            <a:r>
              <a:rPr lang="it-IT" dirty="0"/>
              <a:t>Prova finale: Introduzione all’Analisi di Missioni Spaziali</a:t>
            </a:r>
          </a:p>
        </p:txBody>
      </p:sp>
      <p:sp>
        <p:nvSpPr>
          <p:cNvPr id="5" name="Segnaposto numero diapositiva 4">
            <a:extLst>
              <a:ext uri="{FF2B5EF4-FFF2-40B4-BE49-F238E27FC236}">
                <a16:creationId xmlns:a16="http://schemas.microsoft.com/office/drawing/2014/main" id="{FC332E48-C802-488D-1EC0-908937287D3B}"/>
              </a:ext>
            </a:extLst>
          </p:cNvPr>
          <p:cNvSpPr>
            <a:spLocks noGrp="1"/>
          </p:cNvSpPr>
          <p:nvPr>
            <p:ph type="sldNum" sz="quarter" idx="12"/>
          </p:nvPr>
        </p:nvSpPr>
        <p:spPr/>
        <p:txBody>
          <a:bodyPr/>
          <a:lstStyle/>
          <a:p>
            <a:fld id="{07ED6331-BE36-4EB0-BAD8-FC72B96BFAEC}" type="slidenum">
              <a:rPr lang="it-IT" smtClean="0"/>
              <a:pPr/>
              <a:t>3</a:t>
            </a:fld>
            <a:endParaRPr lang="it-IT"/>
          </a:p>
        </p:txBody>
      </p:sp>
      <p:pic>
        <p:nvPicPr>
          <p:cNvPr id="13" name="Segnaposto contenuto 12">
            <a:extLst>
              <a:ext uri="{FF2B5EF4-FFF2-40B4-BE49-F238E27FC236}">
                <a16:creationId xmlns:a16="http://schemas.microsoft.com/office/drawing/2014/main" id="{C8CCC050-5AFB-1999-70D3-00B0302C6997}"/>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6256051" y="1300163"/>
            <a:ext cx="5013898" cy="4876800"/>
          </a:xfrm>
        </p:spPr>
      </p:pic>
    </p:spTree>
    <p:extLst>
      <p:ext uri="{BB962C8B-B14F-4D97-AF65-F5344CB8AC3E}">
        <p14:creationId xmlns:p14="http://schemas.microsoft.com/office/powerpoint/2010/main" val="36155130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C1ED210-A6AC-798F-4658-4324ED85598B}"/>
              </a:ext>
            </a:extLst>
          </p:cNvPr>
          <p:cNvSpPr>
            <a:spLocks noGrp="1"/>
          </p:cNvSpPr>
          <p:nvPr>
            <p:ph type="title"/>
          </p:nvPr>
        </p:nvSpPr>
        <p:spPr>
          <a:xfrm>
            <a:off x="838200" y="360000"/>
            <a:ext cx="2938368" cy="701731"/>
          </a:xfrm>
        </p:spPr>
        <p:txBody>
          <a:bodyPr/>
          <a:lstStyle/>
          <a:p>
            <a:r>
              <a:rPr lang="it-IT" dirty="0"/>
              <a:t>Orbita finale</a:t>
            </a:r>
          </a:p>
        </p:txBody>
      </p:sp>
      <mc:AlternateContent xmlns:mc="http://schemas.openxmlformats.org/markup-compatibility/2006" xmlns:a14="http://schemas.microsoft.com/office/drawing/2010/main">
        <mc:Choice Requires="a14">
          <p:sp>
            <p:nvSpPr>
              <p:cNvPr id="6" name="Segnaposto contenuto 5">
                <a:extLst>
                  <a:ext uri="{FF2B5EF4-FFF2-40B4-BE49-F238E27FC236}">
                    <a16:creationId xmlns:a16="http://schemas.microsoft.com/office/drawing/2014/main" id="{B849D7D4-859D-4ABC-485F-9B46D3E01DBA}"/>
                  </a:ext>
                </a:extLst>
              </p:cNvPr>
              <p:cNvSpPr>
                <a:spLocks noGrp="1"/>
              </p:cNvSpPr>
              <p:nvPr>
                <p:ph sz="half" idx="1"/>
              </p:nvPr>
            </p:nvSpPr>
            <p:spPr/>
            <p:txBody>
              <a:bodyPr lIns="720000">
                <a:normAutofit/>
              </a:bodyPr>
              <a:lstStyle/>
              <a:p>
                <a:pPr marL="285750" indent="-285750">
                  <a:buFont typeface="Arial" panose="020B0604020202020204" pitchFamily="34" charset="0"/>
                  <a:buChar char="•"/>
                </a:pPr>
                <a:r>
                  <a:rPr lang="it-IT" sz="1600" dirty="0">
                    <a:cs typeface="Arial" panose="020B0604020202020204" pitchFamily="34" charset="0"/>
                  </a:rPr>
                  <a:t>Dati assegnati:</a:t>
                </a:r>
                <a:endParaRPr lang="it-IT" sz="1600" dirty="0"/>
              </a:p>
              <a:p>
                <a:pPr marL="0" indent="0">
                  <a:lnSpc>
                    <a:spcPct val="120000"/>
                  </a:lnSpc>
                  <a:buNone/>
                </a:pPr>
                <a14:m>
                  <m:oMathPara xmlns:m="http://schemas.openxmlformats.org/officeDocument/2006/math">
                    <m:oMathParaPr>
                      <m:jc m:val="left"/>
                    </m:oMathParaPr>
                    <m:oMath xmlns:m="http://schemas.openxmlformats.org/officeDocument/2006/math">
                      <m:sSub>
                        <m:sSubPr>
                          <m:ctrlPr>
                            <a:rPr lang="it-IT" sz="1600" b="0" i="1" smtClean="0">
                              <a:latin typeface="Cambria Math" panose="02040503050406030204" pitchFamily="18" charset="0"/>
                            </a:rPr>
                          </m:ctrlPr>
                        </m:sSubPr>
                        <m:e>
                          <m:r>
                            <a:rPr lang="it-IT" sz="1600" b="0" i="1" smtClean="0">
                              <a:latin typeface="Cambria Math" panose="02040503050406030204" pitchFamily="18" charset="0"/>
                            </a:rPr>
                            <m:t>𝑎</m:t>
                          </m:r>
                        </m:e>
                        <m:sub>
                          <m:r>
                            <a:rPr lang="it-IT" sz="1600" b="0" i="1" smtClean="0">
                              <a:latin typeface="Cambria Math" panose="02040503050406030204" pitchFamily="18" charset="0"/>
                            </a:rPr>
                            <m:t>𝑓</m:t>
                          </m:r>
                        </m:sub>
                      </m:sSub>
                      <m:r>
                        <a:rPr lang="it-IT" sz="1600" b="0" i="1" smtClean="0">
                          <a:latin typeface="Cambria Math" panose="02040503050406030204" pitchFamily="18" charset="0"/>
                        </a:rPr>
                        <m:t>=1,0860 ∗</m:t>
                      </m:r>
                      <m:sSup>
                        <m:sSupPr>
                          <m:ctrlPr>
                            <a:rPr lang="it-IT" sz="1600" b="0" i="1" smtClean="0">
                              <a:latin typeface="Cambria Math" panose="02040503050406030204" pitchFamily="18" charset="0"/>
                            </a:rPr>
                          </m:ctrlPr>
                        </m:sSupPr>
                        <m:e>
                          <m:r>
                            <a:rPr lang="it-IT" sz="1600" b="0" i="1" smtClean="0">
                              <a:latin typeface="Cambria Math" panose="02040503050406030204" pitchFamily="18" charset="0"/>
                            </a:rPr>
                            <m:t>10</m:t>
                          </m:r>
                        </m:e>
                        <m:sup>
                          <m:r>
                            <a:rPr lang="it-IT" sz="1600" b="0" i="1" smtClean="0">
                              <a:latin typeface="Cambria Math" panose="02040503050406030204" pitchFamily="18" charset="0"/>
                            </a:rPr>
                            <m:t>4</m:t>
                          </m:r>
                        </m:sup>
                      </m:sSup>
                      <m:r>
                        <a:rPr lang="it-IT" sz="1600" b="0" i="1" smtClean="0">
                          <a:latin typeface="Cambria Math" panose="02040503050406030204" pitchFamily="18" charset="0"/>
                        </a:rPr>
                        <m:t> </m:t>
                      </m:r>
                      <m:r>
                        <a:rPr lang="it-IT" sz="1600" b="0" i="1" smtClean="0">
                          <a:latin typeface="Cambria Math" panose="02040503050406030204" pitchFamily="18" charset="0"/>
                        </a:rPr>
                        <m:t>𝑘𝑚</m:t>
                      </m:r>
                    </m:oMath>
                  </m:oMathPara>
                </a14:m>
                <a:endParaRPr lang="it-IT" sz="1600" b="0" i="1" dirty="0"/>
              </a:p>
              <a:p>
                <a:pPr marL="0" indent="0">
                  <a:lnSpc>
                    <a:spcPct val="120000"/>
                  </a:lnSpc>
                  <a:buNone/>
                </a:pPr>
                <a14:m>
                  <m:oMathPara xmlns:m="http://schemas.openxmlformats.org/officeDocument/2006/math">
                    <m:oMathParaPr>
                      <m:jc m:val="left"/>
                    </m:oMathParaPr>
                    <m:oMath xmlns:m="http://schemas.openxmlformats.org/officeDocument/2006/math">
                      <m:sSub>
                        <m:sSubPr>
                          <m:ctrlPr>
                            <a:rPr lang="it-IT" sz="1600" b="0" i="1" smtClean="0">
                              <a:latin typeface="Cambria Math" panose="02040503050406030204" pitchFamily="18" charset="0"/>
                            </a:rPr>
                          </m:ctrlPr>
                        </m:sSubPr>
                        <m:e>
                          <m:r>
                            <a:rPr lang="it-IT" sz="1600" i="1">
                              <a:latin typeface="Cambria Math" panose="02040503050406030204" pitchFamily="18" charset="0"/>
                            </a:rPr>
                            <m:t>𝑒</m:t>
                          </m:r>
                        </m:e>
                        <m:sub>
                          <m:r>
                            <a:rPr lang="it-IT" sz="1600" b="0" i="1" smtClean="0">
                              <a:latin typeface="Cambria Math" panose="02040503050406030204" pitchFamily="18" charset="0"/>
                            </a:rPr>
                            <m:t>𝑓</m:t>
                          </m:r>
                        </m:sub>
                      </m:sSub>
                      <m:r>
                        <a:rPr lang="it-IT" sz="1600" b="0" i="1" smtClean="0">
                          <a:latin typeface="Cambria Math" panose="02040503050406030204" pitchFamily="18" charset="0"/>
                        </a:rPr>
                        <m:t>=0,2332 </m:t>
                      </m:r>
                    </m:oMath>
                  </m:oMathPara>
                </a14:m>
                <a:endParaRPr lang="it-IT" sz="1600" dirty="0"/>
              </a:p>
              <a:p>
                <a:pPr marL="0" indent="0">
                  <a:lnSpc>
                    <a:spcPct val="120000"/>
                  </a:lnSpc>
                  <a:buNone/>
                </a:pPr>
                <a14:m>
                  <m:oMathPara xmlns:m="http://schemas.openxmlformats.org/officeDocument/2006/math">
                    <m:oMathParaPr>
                      <m:jc m:val="left"/>
                    </m:oMathParaPr>
                    <m:oMath xmlns:m="http://schemas.openxmlformats.org/officeDocument/2006/math">
                      <m:sSub>
                        <m:sSubPr>
                          <m:ctrlPr>
                            <a:rPr lang="it-IT" sz="1600" b="0" i="1" smtClean="0">
                              <a:latin typeface="Cambria Math" panose="02040503050406030204" pitchFamily="18" charset="0"/>
                            </a:rPr>
                          </m:ctrlPr>
                        </m:sSubPr>
                        <m:e>
                          <m:r>
                            <a:rPr lang="it-IT" sz="1600" i="1">
                              <a:latin typeface="Cambria Math" panose="02040503050406030204" pitchFamily="18" charset="0"/>
                            </a:rPr>
                            <m:t>𝑖</m:t>
                          </m:r>
                        </m:e>
                        <m:sub>
                          <m:r>
                            <a:rPr lang="it-IT" sz="1600" b="0" i="1" smtClean="0">
                              <a:latin typeface="Cambria Math" panose="02040503050406030204" pitchFamily="18" charset="0"/>
                            </a:rPr>
                            <m:t>𝑓</m:t>
                          </m:r>
                        </m:sub>
                      </m:sSub>
                      <m:r>
                        <a:rPr lang="it-IT" sz="1600" b="0" i="1" smtClean="0">
                          <a:latin typeface="Cambria Math" panose="02040503050406030204" pitchFamily="18" charset="0"/>
                        </a:rPr>
                        <m:t>=30,2751°</m:t>
                      </m:r>
                    </m:oMath>
                    <m:oMath xmlns:m="http://schemas.openxmlformats.org/officeDocument/2006/math">
                      <m:sSub>
                        <m:sSubPr>
                          <m:ctrlPr>
                            <a:rPr lang="it-IT" sz="1600" b="0" i="1" smtClean="0">
                              <a:latin typeface="Cambria Math" panose="02040503050406030204" pitchFamily="18" charset="0"/>
                            </a:rPr>
                          </m:ctrlPr>
                        </m:sSubPr>
                        <m:e>
                          <m:r>
                            <m:rPr>
                              <m:sty m:val="p"/>
                            </m:rPr>
                            <a:rPr lang="it-IT" sz="1600" b="0" i="1" smtClean="0">
                              <a:latin typeface="Cambria Math" panose="02040503050406030204" pitchFamily="18" charset="0"/>
                            </a:rPr>
                            <m:t>Ω</m:t>
                          </m:r>
                        </m:e>
                        <m:sub>
                          <m:r>
                            <a:rPr lang="it-IT" sz="1600" b="0" i="1" smtClean="0">
                              <a:latin typeface="Cambria Math" panose="02040503050406030204" pitchFamily="18" charset="0"/>
                            </a:rPr>
                            <m:t>𝑓</m:t>
                          </m:r>
                        </m:sub>
                      </m:sSub>
                      <m:r>
                        <a:rPr lang="it-IT" sz="1600" b="0" i="1" smtClean="0">
                          <a:latin typeface="Cambria Math" panose="02040503050406030204" pitchFamily="18" charset="0"/>
                        </a:rPr>
                        <m:t>=173,2051°</m:t>
                      </m:r>
                    </m:oMath>
                  </m:oMathPara>
                </a14:m>
                <a:endParaRPr lang="it-IT" sz="1600" b="0" dirty="0"/>
              </a:p>
              <a:p>
                <a:pPr marL="0" indent="0">
                  <a:lnSpc>
                    <a:spcPct val="120000"/>
                  </a:lnSpc>
                  <a:buNone/>
                </a:pPr>
                <a14:m>
                  <m:oMathPara xmlns:m="http://schemas.openxmlformats.org/officeDocument/2006/math">
                    <m:oMathParaPr>
                      <m:jc m:val="left"/>
                    </m:oMathParaPr>
                    <m:oMath xmlns:m="http://schemas.openxmlformats.org/officeDocument/2006/math">
                      <m:sSub>
                        <m:sSubPr>
                          <m:ctrlPr>
                            <a:rPr lang="it-IT" sz="1600" b="0" i="1" smtClean="0">
                              <a:latin typeface="Cambria Math" panose="02040503050406030204" pitchFamily="18" charset="0"/>
                            </a:rPr>
                          </m:ctrlPr>
                        </m:sSubPr>
                        <m:e>
                          <m:r>
                            <a:rPr lang="it-IT" sz="1600" b="0" i="1" smtClean="0">
                              <a:latin typeface="Cambria Math" panose="02040503050406030204" pitchFamily="18" charset="0"/>
                            </a:rPr>
                            <m:t>𝜔</m:t>
                          </m:r>
                        </m:e>
                        <m:sub>
                          <m:r>
                            <a:rPr lang="it-IT" sz="1600" b="0" i="1" smtClean="0">
                              <a:latin typeface="Cambria Math" panose="02040503050406030204" pitchFamily="18" charset="0"/>
                            </a:rPr>
                            <m:t>𝑓</m:t>
                          </m:r>
                        </m:sub>
                      </m:sSub>
                      <m:r>
                        <a:rPr lang="it-IT" sz="1600" b="0" i="1" smtClean="0">
                          <a:latin typeface="Cambria Math" panose="02040503050406030204" pitchFamily="18" charset="0"/>
                        </a:rPr>
                        <m:t>=24,6315°</m:t>
                      </m:r>
                    </m:oMath>
                  </m:oMathPara>
                </a14:m>
                <a:endParaRPr lang="it-IT" sz="1600" b="0" dirty="0"/>
              </a:p>
              <a:p>
                <a:pPr marL="0" indent="0">
                  <a:lnSpc>
                    <a:spcPct val="120000"/>
                  </a:lnSpc>
                  <a:buNone/>
                </a:pPr>
                <a14:m>
                  <m:oMathPara xmlns:m="http://schemas.openxmlformats.org/officeDocument/2006/math">
                    <m:oMathParaPr>
                      <m:jc m:val="left"/>
                    </m:oMathParaPr>
                    <m:oMath xmlns:m="http://schemas.openxmlformats.org/officeDocument/2006/math">
                      <m:sSub>
                        <m:sSubPr>
                          <m:ctrlPr>
                            <a:rPr lang="it-IT" sz="1600" b="0" i="1" smtClean="0">
                              <a:latin typeface="Cambria Math" panose="02040503050406030204" pitchFamily="18" charset="0"/>
                            </a:rPr>
                          </m:ctrlPr>
                        </m:sSubPr>
                        <m:e>
                          <m:r>
                            <a:rPr lang="it-IT" sz="1600" b="0" i="1" smtClean="0">
                              <a:latin typeface="Cambria Math" panose="02040503050406030204" pitchFamily="18" charset="0"/>
                            </a:rPr>
                            <m:t>𝜃</m:t>
                          </m:r>
                        </m:e>
                        <m:sub>
                          <m:r>
                            <a:rPr lang="it-IT" sz="1600" b="0" i="1" smtClean="0">
                              <a:latin typeface="Cambria Math" panose="02040503050406030204" pitchFamily="18" charset="0"/>
                            </a:rPr>
                            <m:t>𝑓</m:t>
                          </m:r>
                        </m:sub>
                      </m:sSub>
                      <m:r>
                        <a:rPr lang="it-IT" sz="1600" b="0" i="1" smtClean="0">
                          <a:latin typeface="Cambria Math" panose="02040503050406030204" pitchFamily="18" charset="0"/>
                        </a:rPr>
                        <m:t>=18,9993°</m:t>
                      </m:r>
                    </m:oMath>
                  </m:oMathPara>
                </a14:m>
                <a:endParaRPr lang="it-IT" sz="1600" dirty="0"/>
              </a:p>
              <a:p>
                <a:pPr marL="0" indent="0">
                  <a:lnSpc>
                    <a:spcPct val="120000"/>
                  </a:lnSpc>
                  <a:buNone/>
                </a:pPr>
                <a:endParaRPr lang="it-IT" dirty="0"/>
              </a:p>
              <a:p>
                <a:pPr marL="285750" indent="-285750">
                  <a:buFont typeface="Arial" panose="020B0604020202020204" pitchFamily="34" charset="0"/>
                  <a:buChar char="•"/>
                </a:pPr>
                <a:r>
                  <a:rPr lang="it-IT" sz="1600" dirty="0"/>
                  <a:t>Dati trovati: </a:t>
                </a:r>
              </a:p>
              <a:p>
                <a:pPr marL="0" indent="0">
                  <a:buNone/>
                </a:pPr>
                <a:r>
                  <a:rPr lang="it-IT" sz="1600" dirty="0"/>
                  <a:t>Vettore posizione: </a:t>
                </a:r>
                <a14:m>
                  <m:oMath xmlns:m="http://schemas.openxmlformats.org/officeDocument/2006/math">
                    <m:d>
                      <m:dPr>
                        <m:begChr m:val="["/>
                        <m:endChr m:val="]"/>
                        <m:ctrlPr>
                          <a:rPr lang="it-IT" sz="1600" b="0" i="1" smtClean="0">
                            <a:latin typeface="Cambria Math" panose="02040503050406030204" pitchFamily="18" charset="0"/>
                          </a:rPr>
                        </m:ctrlPr>
                      </m:dPr>
                      <m:e>
                        <m:m>
                          <m:mPr>
                            <m:mcs>
                              <m:mc>
                                <m:mcPr>
                                  <m:count m:val="1"/>
                                  <m:mcJc m:val="center"/>
                                </m:mcPr>
                              </m:mc>
                            </m:mcs>
                            <m:ctrlPr>
                              <a:rPr lang="it-IT" sz="1600" i="1">
                                <a:latin typeface="Cambria Math" panose="02040503050406030204" pitchFamily="18" charset="0"/>
                              </a:rPr>
                            </m:ctrlPr>
                          </m:mPr>
                          <m:mr>
                            <m:e>
                              <m:r>
                                <m:rPr>
                                  <m:brk m:alnAt="7"/>
                                </m:rPr>
                                <a:rPr lang="it-IT" sz="1600" b="0" i="1" smtClean="0">
                                  <a:latin typeface="Cambria Math" panose="02040503050406030204" pitchFamily="18" charset="0"/>
                                </a:rPr>
                                <m:t>−</m:t>
                              </m:r>
                              <m:r>
                                <a:rPr lang="it-IT" sz="1600" b="0" i="1" smtClean="0">
                                  <a:latin typeface="Cambria Math" panose="02040503050406030204" pitchFamily="18" charset="0"/>
                                </a:rPr>
                                <m:t>6640,6140</m:t>
                              </m:r>
                            </m:e>
                          </m:mr>
                          <m:mr>
                            <m:e>
                              <m:r>
                                <a:rPr lang="it-IT" sz="1600" b="0" i="1" smtClean="0">
                                  <a:latin typeface="Cambria Math" panose="02040503050406030204" pitchFamily="18" charset="0"/>
                                </a:rPr>
                                <m:t>−4258,2138</m:t>
                              </m:r>
                            </m:e>
                          </m:mr>
                          <m:mr>
                            <m:e>
                              <m:r>
                                <a:rPr lang="it-IT" sz="1600" b="0" i="1" smtClean="0">
                                  <a:latin typeface="Cambria Math" panose="02040503050406030204" pitchFamily="18" charset="0"/>
                                </a:rPr>
                                <m:t>2927,01450</m:t>
                              </m:r>
                            </m:e>
                          </m:mr>
                        </m:m>
                      </m:e>
                    </m:d>
                  </m:oMath>
                </a14:m>
                <a:r>
                  <a:rPr lang="it-IT" sz="1600" dirty="0"/>
                  <a:t> [</a:t>
                </a:r>
                <a14:m>
                  <m:oMath xmlns:m="http://schemas.openxmlformats.org/officeDocument/2006/math">
                    <m:r>
                      <a:rPr lang="it-IT" sz="1600" b="0" i="1" smtClean="0">
                        <a:latin typeface="Cambria Math" panose="02040503050406030204" pitchFamily="18" charset="0"/>
                      </a:rPr>
                      <m:t>𝑘𝑚</m:t>
                    </m:r>
                  </m:oMath>
                </a14:m>
                <a:r>
                  <a:rPr lang="it-IT" sz="1600" dirty="0"/>
                  <a:t>]</a:t>
                </a:r>
              </a:p>
              <a:p>
                <a:pPr marL="0" indent="0">
                  <a:buNone/>
                </a:pPr>
                <a:endParaRPr lang="it-IT" sz="1600" i="1" dirty="0"/>
              </a:p>
              <a:p>
                <a:pPr marL="0" indent="0">
                  <a:buNone/>
                </a:pPr>
                <a:r>
                  <a:rPr lang="it-IT" sz="1600" dirty="0"/>
                  <a:t>Vettore velocità: </a:t>
                </a:r>
                <a14:m>
                  <m:oMath xmlns:m="http://schemas.openxmlformats.org/officeDocument/2006/math">
                    <m:d>
                      <m:dPr>
                        <m:begChr m:val="["/>
                        <m:endChr m:val="]"/>
                        <m:ctrlPr>
                          <a:rPr lang="it-IT" sz="1600" b="0" i="1" smtClean="0">
                            <a:latin typeface="Cambria Math" panose="02040503050406030204" pitchFamily="18" charset="0"/>
                          </a:rPr>
                        </m:ctrlPr>
                      </m:dPr>
                      <m:e>
                        <m:m>
                          <m:mPr>
                            <m:mcs>
                              <m:mc>
                                <m:mcPr>
                                  <m:count m:val="1"/>
                                  <m:mcJc m:val="center"/>
                                </m:mcPr>
                              </m:mc>
                            </m:mcs>
                            <m:ctrlPr>
                              <a:rPr lang="it-IT" sz="1600" i="1">
                                <a:latin typeface="Cambria Math" panose="02040503050406030204" pitchFamily="18" charset="0"/>
                              </a:rPr>
                            </m:ctrlPr>
                          </m:mPr>
                          <m:mr>
                            <m:e>
                              <m:r>
                                <m:rPr>
                                  <m:brk m:alnAt="7"/>
                                </m:rPr>
                                <a:rPr lang="it-IT" sz="1600" b="0" i="1" smtClean="0">
                                  <a:latin typeface="Cambria Math" panose="02040503050406030204" pitchFamily="18" charset="0"/>
                                </a:rPr>
                                <m:t>4</m:t>
                              </m:r>
                              <m:r>
                                <a:rPr lang="it-IT" sz="1600" b="0" i="1" smtClean="0">
                                  <a:latin typeface="Cambria Math" panose="02040503050406030204" pitchFamily="18" charset="0"/>
                                </a:rPr>
                                <m:t>,2742</m:t>
                              </m:r>
                            </m:e>
                          </m:mr>
                          <m:mr>
                            <m:e>
                              <m:r>
                                <a:rPr lang="it-IT" sz="1600" b="0" i="1" smtClean="0">
                                  <a:latin typeface="Cambria Math" panose="02040503050406030204" pitchFamily="18" charset="0"/>
                                </a:rPr>
                                <m:t>−5,5797</m:t>
                              </m:r>
                            </m:e>
                          </m:mr>
                          <m:mr>
                            <m:e>
                              <m:r>
                                <a:rPr lang="it-IT" sz="1600" b="0" i="1" smtClean="0">
                                  <a:latin typeface="Cambria Math" panose="02040503050406030204" pitchFamily="18" charset="0"/>
                                </a:rPr>
                                <m:t>2,9392</m:t>
                              </m:r>
                            </m:e>
                          </m:mr>
                        </m:m>
                      </m:e>
                    </m:d>
                  </m:oMath>
                </a14:m>
                <a:r>
                  <a:rPr lang="it-IT" sz="1600" dirty="0"/>
                  <a:t> </a:t>
                </a:r>
                <a:r>
                  <a:rPr lang="it-IT" dirty="0"/>
                  <a:t>[</a:t>
                </a:r>
                <a14:m>
                  <m:oMath xmlns:m="http://schemas.openxmlformats.org/officeDocument/2006/math">
                    <m:f>
                      <m:fPr>
                        <m:type m:val="skw"/>
                        <m:ctrlPr>
                          <a:rPr lang="it-IT" i="1" smtClean="0">
                            <a:latin typeface="Cambria Math" panose="02040503050406030204" pitchFamily="18" charset="0"/>
                          </a:rPr>
                        </m:ctrlPr>
                      </m:fPr>
                      <m:num>
                        <m:r>
                          <a:rPr lang="it-IT" b="0" i="1" smtClean="0">
                            <a:latin typeface="Cambria Math" panose="02040503050406030204" pitchFamily="18" charset="0"/>
                          </a:rPr>
                          <m:t>𝑘𝑚</m:t>
                        </m:r>
                      </m:num>
                      <m:den>
                        <m:r>
                          <a:rPr lang="it-IT" b="0" i="1" smtClean="0">
                            <a:latin typeface="Cambria Math" panose="02040503050406030204" pitchFamily="18" charset="0"/>
                          </a:rPr>
                          <m:t>𝑠</m:t>
                        </m:r>
                      </m:den>
                    </m:f>
                  </m:oMath>
                </a14:m>
                <a:r>
                  <a:rPr lang="it-IT" i="1" dirty="0"/>
                  <a:t>]</a:t>
                </a:r>
              </a:p>
            </p:txBody>
          </p:sp>
        </mc:Choice>
        <mc:Fallback xmlns="">
          <p:sp>
            <p:nvSpPr>
              <p:cNvPr id="6" name="Segnaposto contenuto 5">
                <a:extLst>
                  <a:ext uri="{FF2B5EF4-FFF2-40B4-BE49-F238E27FC236}">
                    <a16:creationId xmlns:a16="http://schemas.microsoft.com/office/drawing/2014/main" id="{B849D7D4-859D-4ABC-485F-9B46D3E01DBA}"/>
                  </a:ext>
                </a:extLst>
              </p:cNvPr>
              <p:cNvSpPr>
                <a:spLocks noGrp="1" noRot="1" noChangeAspect="1" noMove="1" noResize="1" noEditPoints="1" noAdjustHandles="1" noChangeArrowheads="1" noChangeShapeType="1" noTextEdit="1"/>
              </p:cNvSpPr>
              <p:nvPr>
                <p:ph sz="half" idx="1"/>
              </p:nvPr>
            </p:nvSpPr>
            <p:spPr>
              <a:blipFill>
                <a:blip r:embed="rId3"/>
                <a:stretch>
                  <a:fillRect t="-875"/>
                </a:stretch>
              </a:blipFill>
            </p:spPr>
            <p:txBody>
              <a:bodyPr/>
              <a:lstStyle/>
              <a:p>
                <a:r>
                  <a:rPr lang="it-IT">
                    <a:noFill/>
                  </a:rPr>
                  <a:t> </a:t>
                </a:r>
              </a:p>
            </p:txBody>
          </p:sp>
        </mc:Fallback>
      </mc:AlternateContent>
      <p:sp>
        <p:nvSpPr>
          <p:cNvPr id="4" name="Segnaposto piè di pagina 3">
            <a:extLst>
              <a:ext uri="{FF2B5EF4-FFF2-40B4-BE49-F238E27FC236}">
                <a16:creationId xmlns:a16="http://schemas.microsoft.com/office/drawing/2014/main" id="{4288491C-DE23-9D7E-C091-AE855AB31724}"/>
              </a:ext>
            </a:extLst>
          </p:cNvPr>
          <p:cNvSpPr>
            <a:spLocks noGrp="1"/>
          </p:cNvSpPr>
          <p:nvPr>
            <p:ph type="ftr" sz="quarter" idx="11"/>
          </p:nvPr>
        </p:nvSpPr>
        <p:spPr/>
        <p:txBody>
          <a:bodyPr/>
          <a:lstStyle/>
          <a:p>
            <a:r>
              <a:rPr lang="it-IT" dirty="0"/>
              <a:t>Prova finale: Introduzione all’Analisi di Missioni Spaziali</a:t>
            </a:r>
          </a:p>
        </p:txBody>
      </p:sp>
      <p:sp>
        <p:nvSpPr>
          <p:cNvPr id="5" name="Segnaposto numero diapositiva 4">
            <a:extLst>
              <a:ext uri="{FF2B5EF4-FFF2-40B4-BE49-F238E27FC236}">
                <a16:creationId xmlns:a16="http://schemas.microsoft.com/office/drawing/2014/main" id="{FC332E48-C802-488D-1EC0-908937287D3B}"/>
              </a:ext>
            </a:extLst>
          </p:cNvPr>
          <p:cNvSpPr>
            <a:spLocks noGrp="1"/>
          </p:cNvSpPr>
          <p:nvPr>
            <p:ph type="sldNum" sz="quarter" idx="12"/>
          </p:nvPr>
        </p:nvSpPr>
        <p:spPr/>
        <p:txBody>
          <a:bodyPr/>
          <a:lstStyle/>
          <a:p>
            <a:fld id="{07ED6331-BE36-4EB0-BAD8-FC72B96BFAEC}" type="slidenum">
              <a:rPr lang="it-IT" smtClean="0"/>
              <a:pPr/>
              <a:t>4</a:t>
            </a:fld>
            <a:endParaRPr lang="it-IT"/>
          </a:p>
        </p:txBody>
      </p:sp>
      <p:pic>
        <p:nvPicPr>
          <p:cNvPr id="10" name="Segnaposto contenuto 9">
            <a:extLst>
              <a:ext uri="{FF2B5EF4-FFF2-40B4-BE49-F238E27FC236}">
                <a16:creationId xmlns:a16="http://schemas.microsoft.com/office/drawing/2014/main" id="{F6A17CBD-D565-67FB-F228-C9A7793A2300}"/>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6237603" y="1300163"/>
            <a:ext cx="5050794" cy="4876800"/>
          </a:xfrm>
        </p:spPr>
      </p:pic>
    </p:spTree>
    <p:extLst>
      <p:ext uri="{BB962C8B-B14F-4D97-AF65-F5344CB8AC3E}">
        <p14:creationId xmlns:p14="http://schemas.microsoft.com/office/powerpoint/2010/main" val="15347626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EE2B2AD-A194-0BF0-7021-4CCA914E6940}"/>
              </a:ext>
            </a:extLst>
          </p:cNvPr>
          <p:cNvSpPr>
            <a:spLocks noGrp="1"/>
          </p:cNvSpPr>
          <p:nvPr>
            <p:ph type="title"/>
          </p:nvPr>
        </p:nvSpPr>
        <p:spPr>
          <a:xfrm>
            <a:off x="838200" y="360000"/>
            <a:ext cx="4262577" cy="701731"/>
          </a:xfrm>
        </p:spPr>
        <p:txBody>
          <a:bodyPr/>
          <a:lstStyle/>
          <a:p>
            <a:r>
              <a:rPr lang="it-IT" dirty="0"/>
              <a:t>Strategia Standard</a:t>
            </a:r>
          </a:p>
        </p:txBody>
      </p:sp>
      <mc:AlternateContent xmlns:mc="http://schemas.openxmlformats.org/markup-compatibility/2006" xmlns:a14="http://schemas.microsoft.com/office/drawing/2010/main">
        <mc:Choice Requires="a14">
          <p:sp>
            <p:nvSpPr>
              <p:cNvPr id="3" name="Segnaposto contenuto 2">
                <a:extLst>
                  <a:ext uri="{FF2B5EF4-FFF2-40B4-BE49-F238E27FC236}">
                    <a16:creationId xmlns:a16="http://schemas.microsoft.com/office/drawing/2014/main" id="{4429ADE6-6702-82AE-AFC1-57D895FE0CA6}"/>
                  </a:ext>
                </a:extLst>
              </p:cNvPr>
              <p:cNvSpPr>
                <a:spLocks noGrp="1"/>
              </p:cNvSpPr>
              <p:nvPr>
                <p:ph sz="half"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800" b="1"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Tre manovre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Trasferimento Bitangente Pericentro-Apocentro</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Cambio di Piano Orbitale</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Cambio di Anomalia del Pericentro</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it-IT" sz="16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it-IT" sz="16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kumimoji="0" lang="en-GB"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𝚫</m:t>
                        </m:r>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𝐯</m:t>
                        </m:r>
                      </m:e>
                      <m: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𝒕𝒐𝒕</m:t>
                        </m:r>
                      </m:sub>
                    </m:s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oMath>
                </a14:m>
                <a:r>
                  <a:rPr kumimoji="0" lang="en-GB" sz="1800" b="1" i="1" u="none" strike="noStrike" kern="1200" cap="none" spc="0" normalizeH="0" baseline="0" noProof="0" dirty="0">
                    <a:ln>
                      <a:noFill/>
                    </a:ln>
                    <a:solidFill>
                      <a:prstClr val="black"/>
                    </a:solidFill>
                    <a:effectLst/>
                    <a:uLnTx/>
                    <a:uFillTx/>
                    <a:latin typeface="Calibri" panose="020F0502020204030204"/>
                    <a:ea typeface="+mn-ea"/>
                    <a:cs typeface="+mn-cs"/>
                  </a:rPr>
                  <a:t>6.6450</a:t>
                </a: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 </a:t>
                </a:r>
                <a14:m>
                  <m:oMath xmlns:m="http://schemas.openxmlformats.org/officeDocument/2006/math">
                    <m:f>
                      <m:fPr>
                        <m:ctrlPr>
                          <a:rPr kumimoji="0" lang="en-GB"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fPr>
                      <m:num>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𝐤𝐦</m:t>
                        </m:r>
                      </m:num>
                      <m:den>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𝐬</m:t>
                        </m:r>
                      </m:den>
                    </m:f>
                  </m:oMath>
                </a14:m>
                <a:endParaRPr kumimoji="0" lang="it-IT" sz="18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8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kumimoji="0" lang="en-GB"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𝚫</m:t>
                        </m:r>
                        <m:r>
                          <a:rPr kumimoji="0" lang="it-IT" sz="1800" b="1"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𝐭</m:t>
                        </m:r>
                      </m:e>
                      <m: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𝒕𝒐𝒕</m:t>
                        </m:r>
                      </m:sub>
                    </m:s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oMath>
                </a14:m>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4.8675</a:t>
                </a:r>
                <a:r>
                  <a:rPr kumimoji="0" lang="it-IT" sz="1800" b="1" i="0" u="none" strike="noStrike" kern="1200" cap="none" spc="0" normalizeH="0" baseline="0" noProof="0" dirty="0">
                    <a:ln>
                      <a:noFill/>
                    </a:ln>
                    <a:solidFill>
                      <a:prstClr val="black"/>
                    </a:solidFill>
                    <a:effectLst/>
                    <a:uLnTx/>
                    <a:uFillTx/>
                    <a:latin typeface="Calibri" panose="020F0502020204030204"/>
                    <a:ea typeface="+mn-ea"/>
                    <a:cs typeface="+mn-cs"/>
                  </a:rPr>
                  <a:t> </a:t>
                </a:r>
                <a14:m>
                  <m:oMath xmlns:m="http://schemas.openxmlformats.org/officeDocument/2006/math">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𝐡</m:t>
                    </m:r>
                  </m:oMath>
                </a14:m>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 = 17523.1496</a:t>
                </a:r>
                <a14:m>
                  <m:oMath xmlns:m="http://schemas.openxmlformats.org/officeDocument/2006/math">
                    <m:r>
                      <a:rPr kumimoji="0" lang="it-IT" sz="1800" b="1"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𝐬</m:t>
                    </m:r>
                  </m:oMath>
                </a14:m>
                <a:endParaRPr kumimoji="0" lang="it-IT" sz="18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indent="0">
                  <a:buNone/>
                </a:pPr>
                <a:endParaRPr lang="it-IT" dirty="0"/>
              </a:p>
            </p:txBody>
          </p:sp>
        </mc:Choice>
        <mc:Fallback xmlns="">
          <p:sp>
            <p:nvSpPr>
              <p:cNvPr id="3" name="Segnaposto contenuto 2">
                <a:extLst>
                  <a:ext uri="{FF2B5EF4-FFF2-40B4-BE49-F238E27FC236}">
                    <a16:creationId xmlns:a16="http://schemas.microsoft.com/office/drawing/2014/main" id="{4429ADE6-6702-82AE-AFC1-57D895FE0CA6}"/>
                  </a:ext>
                </a:extLst>
              </p:cNvPr>
              <p:cNvSpPr>
                <a:spLocks noGrp="1" noRot="1" noChangeAspect="1" noMove="1" noResize="1" noEditPoints="1" noAdjustHandles="1" noChangeArrowheads="1" noChangeShapeType="1" noTextEdit="1"/>
              </p:cNvSpPr>
              <p:nvPr>
                <p:ph sz="half" idx="1"/>
              </p:nvPr>
            </p:nvSpPr>
            <p:spPr>
              <a:blipFill>
                <a:blip r:embed="rId3"/>
                <a:stretch>
                  <a:fillRect l="-1059" t="-625"/>
                </a:stretch>
              </a:blipFill>
            </p:spPr>
            <p:txBody>
              <a:bodyPr/>
              <a:lstStyle/>
              <a:p>
                <a:r>
                  <a:rPr lang="it-IT">
                    <a:noFill/>
                  </a:rPr>
                  <a:t> </a:t>
                </a:r>
              </a:p>
            </p:txBody>
          </p:sp>
        </mc:Fallback>
      </mc:AlternateContent>
      <p:pic>
        <p:nvPicPr>
          <p:cNvPr id="8" name="Segnaposto contenuto 7">
            <a:extLst>
              <a:ext uri="{FF2B5EF4-FFF2-40B4-BE49-F238E27FC236}">
                <a16:creationId xmlns:a16="http://schemas.microsoft.com/office/drawing/2014/main" id="{CF6188ED-1278-54CF-A5F1-B9761B068A1B}"/>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6172200" y="1347434"/>
            <a:ext cx="5181600" cy="4782257"/>
          </a:xfrm>
        </p:spPr>
      </p:pic>
      <p:sp>
        <p:nvSpPr>
          <p:cNvPr id="5" name="Segnaposto piè di pagina 4">
            <a:extLst>
              <a:ext uri="{FF2B5EF4-FFF2-40B4-BE49-F238E27FC236}">
                <a16:creationId xmlns:a16="http://schemas.microsoft.com/office/drawing/2014/main" id="{557A2B1D-1950-C538-AE2F-D58AC1A74F93}"/>
              </a:ext>
            </a:extLst>
          </p:cNvPr>
          <p:cNvSpPr>
            <a:spLocks noGrp="1"/>
          </p:cNvSpPr>
          <p:nvPr>
            <p:ph type="ftr" sz="quarter" idx="11"/>
          </p:nvPr>
        </p:nvSpPr>
        <p:spPr/>
        <p:txBody>
          <a:bodyPr/>
          <a:lstStyle/>
          <a:p>
            <a:r>
              <a:rPr lang="it-IT"/>
              <a:t>Prova finale: Introduzione all’Analisi di Missioni Spaziali</a:t>
            </a:r>
          </a:p>
        </p:txBody>
      </p:sp>
      <p:sp>
        <p:nvSpPr>
          <p:cNvPr id="6" name="Segnaposto numero diapositiva 5">
            <a:extLst>
              <a:ext uri="{FF2B5EF4-FFF2-40B4-BE49-F238E27FC236}">
                <a16:creationId xmlns:a16="http://schemas.microsoft.com/office/drawing/2014/main" id="{9AABB668-F8DD-ECC1-9F07-3B595F96D2C2}"/>
              </a:ext>
            </a:extLst>
          </p:cNvPr>
          <p:cNvSpPr>
            <a:spLocks noGrp="1"/>
          </p:cNvSpPr>
          <p:nvPr>
            <p:ph type="sldNum" sz="quarter" idx="12"/>
          </p:nvPr>
        </p:nvSpPr>
        <p:spPr/>
        <p:txBody>
          <a:bodyPr/>
          <a:lstStyle/>
          <a:p>
            <a:fld id="{07ED6331-BE36-4EB0-BAD8-FC72B96BFAEC}" type="slidenum">
              <a:rPr lang="it-IT" smtClean="0"/>
              <a:pPr/>
              <a:t>5</a:t>
            </a:fld>
            <a:endParaRPr lang="it-IT"/>
          </a:p>
        </p:txBody>
      </p:sp>
    </p:spTree>
    <p:extLst>
      <p:ext uri="{BB962C8B-B14F-4D97-AF65-F5344CB8AC3E}">
        <p14:creationId xmlns:p14="http://schemas.microsoft.com/office/powerpoint/2010/main" val="23879669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53ACD45-6D6E-556F-333D-758BA49DA1FC}"/>
              </a:ext>
            </a:extLst>
          </p:cNvPr>
          <p:cNvSpPr>
            <a:spLocks noGrp="1"/>
          </p:cNvSpPr>
          <p:nvPr>
            <p:ph type="title"/>
          </p:nvPr>
        </p:nvSpPr>
        <p:spPr>
          <a:xfrm>
            <a:off x="838200" y="415400"/>
            <a:ext cx="7926337" cy="590931"/>
          </a:xfrm>
        </p:spPr>
        <p:txBody>
          <a:bodyPr/>
          <a:lstStyle/>
          <a:p>
            <a:r>
              <a:rPr lang="it-IT" spc="-5" dirty="0"/>
              <a:t>Strategia Standard: manovra bitangente PA</a:t>
            </a:r>
            <a:endParaRPr lang="it-IT" dirty="0"/>
          </a:p>
        </p:txBody>
      </p:sp>
      <mc:AlternateContent xmlns:mc="http://schemas.openxmlformats.org/markup-compatibility/2006" xmlns:a14="http://schemas.microsoft.com/office/drawing/2010/main">
        <mc:Choice Requires="a14">
          <p:sp>
            <p:nvSpPr>
              <p:cNvPr id="3" name="Segnaposto contenuto 2">
                <a:extLst>
                  <a:ext uri="{FF2B5EF4-FFF2-40B4-BE49-F238E27FC236}">
                    <a16:creationId xmlns:a16="http://schemas.microsoft.com/office/drawing/2014/main" id="{4DF379E8-FA39-1A40-9F2C-B1941B5120BF}"/>
                  </a:ext>
                </a:extLst>
              </p:cNvPr>
              <p:cNvSpPr>
                <a:spLocks noGrp="1"/>
              </p:cNvSpPr>
              <p:nvPr>
                <p:ph sz="half"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800" b="1"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Cambiare forma         </a:t>
                </a:r>
                <a14:m>
                  <m:oMath xmlns:m="http://schemas.openxmlformats.org/officeDocument/2006/math">
                    <m:sSub>
                      <m:sSubPr>
                        <m:ctrlPr>
                          <a:rPr kumimoji="0" lang="en-GB"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𝐞</m:t>
                        </m:r>
                      </m:e>
                      <m: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𝒇</m:t>
                        </m:r>
                      </m:sub>
                    </m:sSub>
                  </m:oMath>
                </a14:m>
                <a:r>
                  <a:rPr kumimoji="0" lang="it-IT" sz="1800" b="1"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 , </a:t>
                </a:r>
                <a14:m>
                  <m:oMath xmlns:m="http://schemas.openxmlformats.org/officeDocument/2006/math">
                    <m:sSub>
                      <m:sSubPr>
                        <m:ctrlPr>
                          <a:rPr kumimoji="0" lang="en-GB"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𝒂</m:t>
                        </m:r>
                      </m:e>
                      <m:sub>
                        <m: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𝒇</m:t>
                        </m:r>
                      </m:sub>
                    </m:sSub>
                  </m:oMath>
                </a14:m>
                <a:r>
                  <a:rPr kumimoji="0" lang="it-IT" sz="1800" b="1"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Raggiungere il pericentro dell'orbita iniziale </a:t>
                </a:r>
                <a:endParaRPr kumimoji="0" lang="it-IT" sz="1800" b="0" i="1"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it-IT" sz="1800" b="0" i="1" u="none" strike="noStrike" kern="1200" cap="none" spc="0" normalizeH="0" baseline="0" noProof="0" dirty="0">
                    <a:ln>
                      <a:noFill/>
                    </a:ln>
                    <a:solidFill>
                      <a:prstClr val="black"/>
                    </a:solidFill>
                    <a:effectLst/>
                    <a:uLnTx/>
                    <a:uFillTx/>
                    <a:latin typeface="Calibri" panose="020F0502020204030204"/>
                    <a:ea typeface="+mn-ea"/>
                    <a:cs typeface="+mn-cs"/>
                  </a:rPr>
                  <a:t>      </a:t>
                </a:r>
                <a14:m>
                  <m:oMath xmlns:m="http://schemas.openxmlformats.org/officeDocument/2006/math">
                    <m:sSub>
                      <m:sSubPr>
                        <m:ctrlPr>
                          <a:rPr kumimoji="0" lang="en-GB"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𝚫</m:t>
                        </m:r>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𝒕</m:t>
                        </m:r>
                      </m:e>
                      <m: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𝟏</m:t>
                        </m:r>
                      </m:sub>
                    </m:s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oMath>
                </a14:m>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5698</a:t>
                </a:r>
                <a:r>
                  <a:rPr kumimoji="0" lang="it-IT" sz="1800" b="1" i="0" u="none" strike="noStrike" kern="1200" cap="none" spc="0" normalizeH="0" baseline="0" noProof="0" dirty="0">
                    <a:ln>
                      <a:noFill/>
                    </a:ln>
                    <a:solidFill>
                      <a:prstClr val="black"/>
                    </a:solidFill>
                    <a:effectLst/>
                    <a:uLnTx/>
                    <a:uFillTx/>
                    <a:latin typeface="Calibri" panose="020F0502020204030204"/>
                    <a:ea typeface="+mn-ea"/>
                    <a:cs typeface="+mn-cs"/>
                  </a:rPr>
                  <a:t> </a:t>
                </a:r>
                <a14:m>
                  <m:oMath xmlns:m="http://schemas.openxmlformats.org/officeDocument/2006/math">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𝐬</m:t>
                    </m:r>
                  </m:oMath>
                </a14:m>
                <a:endParaRPr kumimoji="0" lang="it-IT" sz="1800" b="1"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Primo impulso </a:t>
                </a:r>
                <a14:m>
                  <m:oMath xmlns:m="http://schemas.openxmlformats.org/officeDocument/2006/math">
                    <m:sSub>
                      <m:sSubPr>
                        <m:ctrlPr>
                          <a:rPr kumimoji="0" lang="en-GB"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𝚫</m:t>
                        </m:r>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𝐯</m:t>
                        </m:r>
                      </m:e>
                      <m: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𝟏</m:t>
                        </m:r>
                      </m:sub>
                    </m:s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oMath>
                </a14:m>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0.5863 </a:t>
                </a:r>
                <a14:m>
                  <m:oMath xmlns:m="http://schemas.openxmlformats.org/officeDocument/2006/math">
                    <m:f>
                      <m:fPr>
                        <m:ctrlPr>
                          <a:rPr kumimoji="0" lang="en-GB"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fPr>
                      <m:num>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𝐤𝐦</m:t>
                        </m:r>
                      </m:num>
                      <m:den>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𝐬</m:t>
                        </m:r>
                      </m:den>
                    </m:f>
                  </m:oMath>
                </a14:m>
                <a:endParaRPr kumimoji="0" lang="it-IT" sz="18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Orbita di Trasferimento: </a:t>
                </a:r>
                <a14:m>
                  <m:oMath xmlns:m="http://schemas.openxmlformats.org/officeDocument/2006/math">
                    <m:sSub>
                      <m:sSubPr>
                        <m:ctrlPr>
                          <a:rPr kumimoji="0" lang="en-GB"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𝐞</m:t>
                        </m:r>
                      </m:e>
                      <m: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𝒕</m:t>
                        </m:r>
                      </m:sub>
                    </m:sSub>
                  </m:oMath>
                </a14:m>
                <a:r>
                  <a:rPr kumimoji="0" lang="it-IT" sz="1800" b="1"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 , </a:t>
                </a:r>
                <a14:m>
                  <m:oMath xmlns:m="http://schemas.openxmlformats.org/officeDocument/2006/math">
                    <m:sSub>
                      <m:sSubPr>
                        <m:ctrlPr>
                          <a:rPr kumimoji="0" lang="en-GB"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𝒂</m:t>
                        </m:r>
                      </m:e>
                      <m: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𝒕</m:t>
                        </m:r>
                      </m:sub>
                    </m:sSub>
                  </m:oMath>
                </a14:m>
                <a:r>
                  <a:rPr kumimoji="0" lang="it-IT" sz="1800" b="1"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Raggiungere l'apocentro dell'orbita di trasferimento</a:t>
                </a:r>
                <a14:m>
                  <m:oMath xmlns:m="http://schemas.openxmlformats.org/officeDocument/2006/math">
                    <m:sSub>
                      <m:sSubPr>
                        <m:ctrlPr>
                          <a:rPr kumimoji="0" lang="en-GB"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it-IT" sz="1800" b="1"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𝚫</m:t>
                        </m:r>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𝒕</m:t>
                        </m:r>
                      </m:e>
                      <m: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𝟐</m:t>
                        </m:r>
                      </m:sub>
                    </m:s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oMath>
                </a14:m>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5295</a:t>
                </a:r>
                <a:r>
                  <a:rPr kumimoji="0" lang="it-IT" sz="1800" b="1" i="0" u="none" strike="noStrike" kern="1200" cap="none" spc="0" normalizeH="0" baseline="0" noProof="0" dirty="0">
                    <a:ln>
                      <a:noFill/>
                    </a:ln>
                    <a:solidFill>
                      <a:prstClr val="black"/>
                    </a:solidFill>
                    <a:effectLst/>
                    <a:uLnTx/>
                    <a:uFillTx/>
                    <a:latin typeface="Calibri" panose="020F0502020204030204"/>
                    <a:ea typeface="+mn-ea"/>
                    <a:cs typeface="+mn-cs"/>
                  </a:rPr>
                  <a:t> </a:t>
                </a:r>
                <a14:m>
                  <m:oMath xmlns:m="http://schemas.openxmlformats.org/officeDocument/2006/math">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𝐬</m:t>
                    </m:r>
                  </m:oMath>
                </a14:m>
                <a:endParaRPr kumimoji="0" lang="it-IT" sz="1800" b="1"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800" b="0" i="0" u="none" strike="noStrike" kern="1200" cap="none" spc="0" normalizeH="0" baseline="0" noProof="0" dirty="0">
                    <a:ln>
                      <a:noFill/>
                    </a:ln>
                    <a:solidFill>
                      <a:prstClr val="black"/>
                    </a:solidFill>
                    <a:effectLst/>
                    <a:uLnTx/>
                    <a:uFillTx/>
                    <a:latin typeface="Calibri" panose="020F0502020204030204"/>
                    <a:ea typeface="+mn-ea"/>
                    <a:cs typeface="+mn-cs"/>
                  </a:rPr>
                  <a:t>Secondo impulso </a:t>
                </a:r>
                <a14:m>
                  <m:oMath xmlns:m="http://schemas.openxmlformats.org/officeDocument/2006/math">
                    <m:sSub>
                      <m:sSubPr>
                        <m:ctrlPr>
                          <a:rPr kumimoji="0" lang="en-GB"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𝚫</m:t>
                        </m:r>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𝐯</m:t>
                        </m:r>
                      </m:e>
                      <m: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𝟐</m:t>
                        </m:r>
                      </m:sub>
                    </m:s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oMath>
                </a14:m>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0.1642 </a:t>
                </a:r>
                <a14:m>
                  <m:oMath xmlns:m="http://schemas.openxmlformats.org/officeDocument/2006/math">
                    <m:f>
                      <m:fPr>
                        <m:ctrlPr>
                          <a:rPr kumimoji="0" lang="en-GB"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fPr>
                      <m:num>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𝐤𝐦</m:t>
                        </m:r>
                      </m:num>
                      <m:den>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𝐬</m:t>
                        </m:r>
                      </m:den>
                    </m:f>
                  </m:oMath>
                </a14:m>
                <a:endParaRPr kumimoji="0" lang="it-IT" sz="18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it-IT"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Nuova orbita: </a:t>
                </a:r>
                <a14:m>
                  <m:oMath xmlns:m="http://schemas.openxmlformats.org/officeDocument/2006/math">
                    <m:sSub>
                      <m:sSubPr>
                        <m:ctrlPr>
                          <a:rPr kumimoji="0" lang="en-GB"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𝐞</m:t>
                        </m:r>
                      </m:e>
                      <m: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𝒇</m:t>
                        </m:r>
                      </m:sub>
                    </m:sSub>
                  </m:oMath>
                </a14:m>
                <a:r>
                  <a:rPr kumimoji="0" lang="it-IT" sz="1800" b="1"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 , </a:t>
                </a:r>
                <a14:m>
                  <m:oMath xmlns:m="http://schemas.openxmlformats.org/officeDocument/2006/math">
                    <m:sSub>
                      <m:sSubPr>
                        <m:ctrlPr>
                          <a:rPr kumimoji="0" lang="en-GB"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𝒂</m:t>
                        </m:r>
                      </m:e>
                      <m:sub>
                        <m: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𝒇</m:t>
                        </m:r>
                      </m:sub>
                    </m:sSub>
                  </m:oMath>
                </a14:m>
                <a:r>
                  <a:rPr kumimoji="0" lang="it-IT" sz="1800" b="1"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 </a:t>
                </a:r>
              </a:p>
              <a:p>
                <a:pPr marL="0" indent="0">
                  <a:buNone/>
                </a:pPr>
                <a:endParaRPr lang="it-IT" dirty="0"/>
              </a:p>
            </p:txBody>
          </p:sp>
        </mc:Choice>
        <mc:Fallback xmlns="">
          <p:sp>
            <p:nvSpPr>
              <p:cNvPr id="3" name="Segnaposto contenuto 2">
                <a:extLst>
                  <a:ext uri="{FF2B5EF4-FFF2-40B4-BE49-F238E27FC236}">
                    <a16:creationId xmlns:a16="http://schemas.microsoft.com/office/drawing/2014/main" id="{4DF379E8-FA39-1A40-9F2C-B1941B5120BF}"/>
                  </a:ext>
                </a:extLst>
              </p:cNvPr>
              <p:cNvSpPr>
                <a:spLocks noGrp="1" noRot="1" noChangeAspect="1" noMove="1" noResize="1" noEditPoints="1" noAdjustHandles="1" noChangeArrowheads="1" noChangeShapeType="1" noTextEdit="1"/>
              </p:cNvSpPr>
              <p:nvPr>
                <p:ph sz="half" idx="1"/>
              </p:nvPr>
            </p:nvSpPr>
            <p:spPr>
              <a:blipFill>
                <a:blip r:embed="rId3"/>
                <a:stretch>
                  <a:fillRect l="-1059" t="-500"/>
                </a:stretch>
              </a:blipFill>
            </p:spPr>
            <p:txBody>
              <a:bodyPr/>
              <a:lstStyle/>
              <a:p>
                <a:r>
                  <a:rPr lang="it-IT">
                    <a:noFill/>
                  </a:rPr>
                  <a:t> </a:t>
                </a:r>
              </a:p>
            </p:txBody>
          </p:sp>
        </mc:Fallback>
      </mc:AlternateContent>
      <p:pic>
        <p:nvPicPr>
          <p:cNvPr id="8" name="Segnaposto contenuto 7">
            <a:extLst>
              <a:ext uri="{FF2B5EF4-FFF2-40B4-BE49-F238E27FC236}">
                <a16:creationId xmlns:a16="http://schemas.microsoft.com/office/drawing/2014/main" id="{87927922-E091-C242-ABBB-23F3E44BC598}"/>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6238132" y="1300163"/>
            <a:ext cx="5049736" cy="4876800"/>
          </a:xfrm>
        </p:spPr>
      </p:pic>
      <p:sp>
        <p:nvSpPr>
          <p:cNvPr id="5" name="Segnaposto piè di pagina 4">
            <a:extLst>
              <a:ext uri="{FF2B5EF4-FFF2-40B4-BE49-F238E27FC236}">
                <a16:creationId xmlns:a16="http://schemas.microsoft.com/office/drawing/2014/main" id="{C874D896-9F89-93D3-93AD-29AB15C6F940}"/>
              </a:ext>
            </a:extLst>
          </p:cNvPr>
          <p:cNvSpPr>
            <a:spLocks noGrp="1"/>
          </p:cNvSpPr>
          <p:nvPr>
            <p:ph type="ftr" sz="quarter" idx="11"/>
          </p:nvPr>
        </p:nvSpPr>
        <p:spPr/>
        <p:txBody>
          <a:bodyPr/>
          <a:lstStyle/>
          <a:p>
            <a:r>
              <a:rPr lang="it-IT"/>
              <a:t>Prova finale: Introduzione all’Analisi di Missioni Spaziali</a:t>
            </a:r>
          </a:p>
        </p:txBody>
      </p:sp>
      <p:sp>
        <p:nvSpPr>
          <p:cNvPr id="6" name="Segnaposto numero diapositiva 5">
            <a:extLst>
              <a:ext uri="{FF2B5EF4-FFF2-40B4-BE49-F238E27FC236}">
                <a16:creationId xmlns:a16="http://schemas.microsoft.com/office/drawing/2014/main" id="{2DFB915F-A1A4-ACEC-636B-4CE3FEB4BF99}"/>
              </a:ext>
            </a:extLst>
          </p:cNvPr>
          <p:cNvSpPr>
            <a:spLocks noGrp="1"/>
          </p:cNvSpPr>
          <p:nvPr>
            <p:ph type="sldNum" sz="quarter" idx="12"/>
          </p:nvPr>
        </p:nvSpPr>
        <p:spPr/>
        <p:txBody>
          <a:bodyPr/>
          <a:lstStyle/>
          <a:p>
            <a:fld id="{07ED6331-BE36-4EB0-BAD8-FC72B96BFAEC}" type="slidenum">
              <a:rPr lang="it-IT" smtClean="0"/>
              <a:pPr/>
              <a:t>6</a:t>
            </a:fld>
            <a:endParaRPr lang="it-IT"/>
          </a:p>
        </p:txBody>
      </p:sp>
      <p:sp>
        <p:nvSpPr>
          <p:cNvPr id="9" name="Ovale 8">
            <a:extLst>
              <a:ext uri="{FF2B5EF4-FFF2-40B4-BE49-F238E27FC236}">
                <a16:creationId xmlns:a16="http://schemas.microsoft.com/office/drawing/2014/main" id="{1A04150A-EB00-5B60-E29B-1EFEB72836AF}"/>
              </a:ext>
            </a:extLst>
          </p:cNvPr>
          <p:cNvSpPr/>
          <p:nvPr/>
        </p:nvSpPr>
        <p:spPr>
          <a:xfrm>
            <a:off x="4480091" y="2863516"/>
            <a:ext cx="152400" cy="152400"/>
          </a:xfrm>
          <a:prstGeom prst="ellipse">
            <a:avLst/>
          </a:prstGeom>
          <a:solidFill>
            <a:srgbClr val="FF00FF"/>
          </a:solidFill>
          <a:ln>
            <a:solidFill>
              <a:schemeClr val="tx1"/>
            </a:solidFill>
          </a:ln>
        </p:spPr>
        <p:style>
          <a:lnRef idx="0">
            <a:scrgbClr r="0" g="0" b="0"/>
          </a:lnRef>
          <a:fillRef idx="0">
            <a:scrgbClr r="0" g="0" b="0"/>
          </a:fillRef>
          <a:effectRef idx="0">
            <a:scrgbClr r="0" g="0" b="0"/>
          </a:effectRef>
          <a:fontRef idx="minor">
            <a:schemeClr val="dk1"/>
          </a:fontRef>
        </p:style>
        <p:txBody>
          <a:bodyPr rtlCol="0" anchor="ctr"/>
          <a:lstStyle/>
          <a:p>
            <a:pPr algn="ctr"/>
            <a:endParaRPr lang="it-IT">
              <a:solidFill>
                <a:srgbClr val="FF00FF"/>
              </a:solidFill>
            </a:endParaRPr>
          </a:p>
        </p:txBody>
      </p:sp>
      <p:sp>
        <p:nvSpPr>
          <p:cNvPr id="10" name="Ovale 9">
            <a:extLst>
              <a:ext uri="{FF2B5EF4-FFF2-40B4-BE49-F238E27FC236}">
                <a16:creationId xmlns:a16="http://schemas.microsoft.com/office/drawing/2014/main" id="{6C436A95-5C2C-69A9-3434-0159EFC9F482}"/>
              </a:ext>
            </a:extLst>
          </p:cNvPr>
          <p:cNvSpPr/>
          <p:nvPr/>
        </p:nvSpPr>
        <p:spPr>
          <a:xfrm>
            <a:off x="4801368" y="4888832"/>
            <a:ext cx="152400" cy="152400"/>
          </a:xfrm>
          <a:prstGeom prst="ellipse">
            <a:avLst/>
          </a:prstGeom>
          <a:solidFill>
            <a:srgbClr val="00FFFF"/>
          </a:solidFill>
          <a:ln>
            <a:solidFill>
              <a:schemeClr val="tx1"/>
            </a:solidFill>
          </a:ln>
        </p:spPr>
        <p:style>
          <a:lnRef idx="0">
            <a:scrgbClr r="0" g="0" b="0"/>
          </a:lnRef>
          <a:fillRef idx="0">
            <a:scrgbClr r="0" g="0" b="0"/>
          </a:fillRef>
          <a:effectRef idx="0">
            <a:scrgbClr r="0" g="0" b="0"/>
          </a:effectRef>
          <a:fontRef idx="minor">
            <a:schemeClr val="dk1"/>
          </a:fontRef>
        </p:style>
        <p:txBody>
          <a:bodyPr rtlCol="0" anchor="ctr"/>
          <a:lstStyle/>
          <a:p>
            <a:pPr algn="ctr"/>
            <a:endParaRPr lang="it-IT">
              <a:solidFill>
                <a:srgbClr val="FF00FF"/>
              </a:solidFill>
            </a:endParaRPr>
          </a:p>
        </p:txBody>
      </p:sp>
    </p:spTree>
    <p:extLst>
      <p:ext uri="{BB962C8B-B14F-4D97-AF65-F5344CB8AC3E}">
        <p14:creationId xmlns:p14="http://schemas.microsoft.com/office/powerpoint/2010/main" val="15587463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8EF1E5A-F773-6A66-504B-580317F0E63F}"/>
              </a:ext>
            </a:extLst>
          </p:cNvPr>
          <p:cNvSpPr>
            <a:spLocks noGrp="1"/>
          </p:cNvSpPr>
          <p:nvPr>
            <p:ph type="title"/>
          </p:nvPr>
        </p:nvSpPr>
        <p:spPr>
          <a:xfrm>
            <a:off x="838200" y="415400"/>
            <a:ext cx="6171498" cy="590931"/>
          </a:xfrm>
        </p:spPr>
        <p:txBody>
          <a:bodyPr/>
          <a:lstStyle/>
          <a:p>
            <a:r>
              <a:rPr lang="it-IT" spc="-5" dirty="0"/>
              <a:t>Strategia Standard: cambio piano</a:t>
            </a:r>
            <a:endParaRPr lang="it-IT" dirty="0"/>
          </a:p>
        </p:txBody>
      </p:sp>
      <mc:AlternateContent xmlns:mc="http://schemas.openxmlformats.org/markup-compatibility/2006" xmlns:a14="http://schemas.microsoft.com/office/drawing/2010/main">
        <mc:Choice Requires="a14">
          <p:sp>
            <p:nvSpPr>
              <p:cNvPr id="3" name="Segnaposto contenuto 2">
                <a:extLst>
                  <a:ext uri="{FF2B5EF4-FFF2-40B4-BE49-F238E27FC236}">
                    <a16:creationId xmlns:a16="http://schemas.microsoft.com/office/drawing/2014/main" id="{FE61EF2E-FEC5-560F-99CA-0CCFF8829AB9}"/>
                  </a:ext>
                </a:extLst>
              </p:cNvPr>
              <p:cNvSpPr>
                <a:spLocks noGrp="1"/>
              </p:cNvSpPr>
              <p:nvPr>
                <p:ph sz="half"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800" b="1"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Cambiare l'inclinazione        </a:t>
                </a:r>
                <a14:m>
                  <m:oMath xmlns:m="http://schemas.openxmlformats.org/officeDocument/2006/math">
                    <m:sSub>
                      <m:sSubPr>
                        <m:ctrlPr>
                          <a:rPr kumimoji="0" lang="en-GB"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it-IT" sz="1800" b="1"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𝒊</m:t>
                        </m:r>
                      </m:e>
                      <m: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𝒇</m:t>
                        </m:r>
                      </m:sub>
                    </m:sSub>
                  </m:oMath>
                </a14:m>
                <a:r>
                  <a:rPr kumimoji="0" lang="it-IT" sz="1800" b="1"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Raggiungere il punto di cambio piano</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     </a:t>
                </a:r>
                <a14:m>
                  <m:oMath xmlns:m="http://schemas.openxmlformats.org/officeDocument/2006/math">
                    <m:sSub>
                      <m:sSubPr>
                        <m:ctrlPr>
                          <a:rPr kumimoji="0" lang="en-GB"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𝚫</m:t>
                        </m:r>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𝒕</m:t>
                        </m:r>
                      </m:e>
                      <m: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𝟑</m:t>
                        </m:r>
                      </m:sub>
                    </m:s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𝟑𝟏𝟐𝟐</m:t>
                    </m:r>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𝐬</m:t>
                    </m:r>
                  </m:oMath>
                </a14:m>
                <a:endParaRPr kumimoji="0" lang="it-IT" sz="1800" b="1"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Terzo impulso</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a:t>
                </a:r>
                <a14:m>
                  <m:oMath xmlns:m="http://schemas.openxmlformats.org/officeDocument/2006/math">
                    <m:sSub>
                      <m:sSubPr>
                        <m:ctrlPr>
                          <a:rPr kumimoji="0" lang="en-GB"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𝚫</m:t>
                        </m:r>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𝐯</m:t>
                        </m:r>
                      </m:e>
                      <m: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𝟑</m:t>
                        </m:r>
                      </m:sub>
                    </m:s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oMath>
                </a14:m>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5.1840 </a:t>
                </a:r>
                <a14:m>
                  <m:oMath xmlns:m="http://schemas.openxmlformats.org/officeDocument/2006/math">
                    <m:f>
                      <m:fPr>
                        <m:ctrlPr>
                          <a:rPr kumimoji="0" lang="en-GB"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fPr>
                      <m:num>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𝐤𝐦</m:t>
                        </m:r>
                      </m:num>
                      <m:den>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𝐬</m:t>
                        </m:r>
                      </m:den>
                    </m:f>
                  </m:oMath>
                </a14:m>
                <a:endParaRPr kumimoji="0" lang="it-IT" sz="1800" b="1"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Nuova orbita: </a:t>
                </a:r>
                <a14:m>
                  <m:oMath xmlns:m="http://schemas.openxmlformats.org/officeDocument/2006/math">
                    <m:sSub>
                      <m:sSubPr>
                        <m:ctrlPr>
                          <a:rPr kumimoji="0" lang="en-GB"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𝒊</m:t>
                        </m:r>
                      </m:e>
                      <m: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𝒇</m:t>
                        </m:r>
                      </m:sub>
                    </m:sSub>
                  </m:oMath>
                </a14:m>
                <a:r>
                  <a:rPr kumimoji="0" lang="it-IT" sz="1800" b="1"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 , </a:t>
                </a:r>
                <a14:m>
                  <m:oMath xmlns:m="http://schemas.openxmlformats.org/officeDocument/2006/math">
                    <m:sSub>
                      <m:sSubPr>
                        <m:ctrlPr>
                          <a:rPr kumimoji="0" lang="en-GB"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𝛀</m:t>
                        </m:r>
                      </m:e>
                      <m:sub>
                        <m: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𝒇</m:t>
                        </m:r>
                      </m:sub>
                    </m:sSub>
                  </m:oMath>
                </a14:m>
                <a:r>
                  <a:rPr kumimoji="0" lang="it-IT" sz="1800" b="1"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 </a:t>
                </a:r>
              </a:p>
              <a:p>
                <a:pPr marL="0" indent="0">
                  <a:buNone/>
                </a:pPr>
                <a:endParaRPr lang="it-IT" dirty="0"/>
              </a:p>
            </p:txBody>
          </p:sp>
        </mc:Choice>
        <mc:Fallback xmlns="">
          <p:sp>
            <p:nvSpPr>
              <p:cNvPr id="3" name="Segnaposto contenuto 2">
                <a:extLst>
                  <a:ext uri="{FF2B5EF4-FFF2-40B4-BE49-F238E27FC236}">
                    <a16:creationId xmlns:a16="http://schemas.microsoft.com/office/drawing/2014/main" id="{FE61EF2E-FEC5-560F-99CA-0CCFF8829AB9}"/>
                  </a:ext>
                </a:extLst>
              </p:cNvPr>
              <p:cNvSpPr>
                <a:spLocks noGrp="1" noRot="1" noChangeAspect="1" noMove="1" noResize="1" noEditPoints="1" noAdjustHandles="1" noChangeArrowheads="1" noChangeShapeType="1" noTextEdit="1"/>
              </p:cNvSpPr>
              <p:nvPr>
                <p:ph sz="half" idx="1"/>
              </p:nvPr>
            </p:nvSpPr>
            <p:spPr>
              <a:blipFill>
                <a:blip r:embed="rId3"/>
                <a:stretch>
                  <a:fillRect l="-1059" t="-500"/>
                </a:stretch>
              </a:blipFill>
            </p:spPr>
            <p:txBody>
              <a:bodyPr/>
              <a:lstStyle/>
              <a:p>
                <a:r>
                  <a:rPr lang="it-IT">
                    <a:noFill/>
                  </a:rPr>
                  <a:t> </a:t>
                </a:r>
              </a:p>
            </p:txBody>
          </p:sp>
        </mc:Fallback>
      </mc:AlternateContent>
      <p:pic>
        <p:nvPicPr>
          <p:cNvPr id="8" name="Segnaposto contenuto 7">
            <a:extLst>
              <a:ext uri="{FF2B5EF4-FFF2-40B4-BE49-F238E27FC236}">
                <a16:creationId xmlns:a16="http://schemas.microsoft.com/office/drawing/2014/main" id="{1A95630B-A579-1532-7E8B-671FA452D04F}"/>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6172200" y="1580299"/>
            <a:ext cx="5181600" cy="4316528"/>
          </a:xfrm>
        </p:spPr>
      </p:pic>
      <p:sp>
        <p:nvSpPr>
          <p:cNvPr id="5" name="Segnaposto piè di pagina 4">
            <a:extLst>
              <a:ext uri="{FF2B5EF4-FFF2-40B4-BE49-F238E27FC236}">
                <a16:creationId xmlns:a16="http://schemas.microsoft.com/office/drawing/2014/main" id="{190D92C2-CA8B-FE07-3E9E-B9BE8614E9CE}"/>
              </a:ext>
            </a:extLst>
          </p:cNvPr>
          <p:cNvSpPr>
            <a:spLocks noGrp="1"/>
          </p:cNvSpPr>
          <p:nvPr>
            <p:ph type="ftr" sz="quarter" idx="11"/>
          </p:nvPr>
        </p:nvSpPr>
        <p:spPr/>
        <p:txBody>
          <a:bodyPr/>
          <a:lstStyle/>
          <a:p>
            <a:r>
              <a:rPr lang="it-IT"/>
              <a:t>Prova finale: Introduzione all’Analisi di Missioni Spaziali</a:t>
            </a:r>
          </a:p>
        </p:txBody>
      </p:sp>
      <p:sp>
        <p:nvSpPr>
          <p:cNvPr id="6" name="Segnaposto numero diapositiva 5">
            <a:extLst>
              <a:ext uri="{FF2B5EF4-FFF2-40B4-BE49-F238E27FC236}">
                <a16:creationId xmlns:a16="http://schemas.microsoft.com/office/drawing/2014/main" id="{A301B9D4-1CEA-97E3-D59A-FEE2AB5A4DD5}"/>
              </a:ext>
            </a:extLst>
          </p:cNvPr>
          <p:cNvSpPr>
            <a:spLocks noGrp="1"/>
          </p:cNvSpPr>
          <p:nvPr>
            <p:ph type="sldNum" sz="quarter" idx="12"/>
          </p:nvPr>
        </p:nvSpPr>
        <p:spPr/>
        <p:txBody>
          <a:bodyPr/>
          <a:lstStyle/>
          <a:p>
            <a:fld id="{07ED6331-BE36-4EB0-BAD8-FC72B96BFAEC}" type="slidenum">
              <a:rPr lang="it-IT" smtClean="0"/>
              <a:pPr/>
              <a:t>7</a:t>
            </a:fld>
            <a:endParaRPr lang="it-IT"/>
          </a:p>
        </p:txBody>
      </p:sp>
      <p:sp>
        <p:nvSpPr>
          <p:cNvPr id="9" name="Ovale 8">
            <a:extLst>
              <a:ext uri="{FF2B5EF4-FFF2-40B4-BE49-F238E27FC236}">
                <a16:creationId xmlns:a16="http://schemas.microsoft.com/office/drawing/2014/main" id="{8AA4C4F1-0E93-33AF-7503-EA664C002A7A}"/>
              </a:ext>
            </a:extLst>
          </p:cNvPr>
          <p:cNvSpPr/>
          <p:nvPr/>
        </p:nvSpPr>
        <p:spPr>
          <a:xfrm>
            <a:off x="4400482" y="2847474"/>
            <a:ext cx="152400" cy="152400"/>
          </a:xfrm>
          <a:prstGeom prst="ellipse">
            <a:avLst/>
          </a:prstGeom>
          <a:solidFill>
            <a:srgbClr val="00FF00"/>
          </a:solidFill>
          <a:ln>
            <a:solidFill>
              <a:schemeClr val="tx1"/>
            </a:solidFill>
          </a:ln>
        </p:spPr>
        <p:style>
          <a:lnRef idx="0">
            <a:scrgbClr r="0" g="0" b="0"/>
          </a:lnRef>
          <a:fillRef idx="0">
            <a:scrgbClr r="0" g="0" b="0"/>
          </a:fillRef>
          <a:effectRef idx="0">
            <a:scrgbClr r="0" g="0" b="0"/>
          </a:effectRef>
          <a:fontRef idx="minor">
            <a:schemeClr val="dk1"/>
          </a:fontRef>
        </p:style>
        <p:txBody>
          <a:bodyPr rtlCol="0" anchor="ctr"/>
          <a:lstStyle/>
          <a:p>
            <a:pPr algn="ctr"/>
            <a:endParaRPr lang="it-IT">
              <a:solidFill>
                <a:srgbClr val="FF00FF"/>
              </a:solidFill>
            </a:endParaRPr>
          </a:p>
        </p:txBody>
      </p:sp>
    </p:spTree>
    <p:extLst>
      <p:ext uri="{BB962C8B-B14F-4D97-AF65-F5344CB8AC3E}">
        <p14:creationId xmlns:p14="http://schemas.microsoft.com/office/powerpoint/2010/main" val="10968300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7EF3C0-D906-1760-3D0C-D1E09730654E}"/>
              </a:ext>
            </a:extLst>
          </p:cNvPr>
          <p:cNvSpPr>
            <a:spLocks noGrp="1"/>
          </p:cNvSpPr>
          <p:nvPr>
            <p:ph type="title"/>
          </p:nvPr>
        </p:nvSpPr>
        <p:spPr>
          <a:xfrm>
            <a:off x="838200" y="415400"/>
            <a:ext cx="9466246" cy="590931"/>
          </a:xfrm>
        </p:spPr>
        <p:txBody>
          <a:bodyPr/>
          <a:lstStyle/>
          <a:p>
            <a:r>
              <a:rPr lang="it-IT" spc="-5" dirty="0"/>
              <a:t>Strategia Standard: cambio anomalia del pericentro</a:t>
            </a:r>
            <a:endParaRPr lang="it-IT" dirty="0"/>
          </a:p>
        </p:txBody>
      </p:sp>
      <mc:AlternateContent xmlns:mc="http://schemas.openxmlformats.org/markup-compatibility/2006" xmlns:a14="http://schemas.microsoft.com/office/drawing/2010/main">
        <mc:Choice Requires="a14">
          <p:sp>
            <p:nvSpPr>
              <p:cNvPr id="3" name="Segnaposto contenuto 2">
                <a:extLst>
                  <a:ext uri="{FF2B5EF4-FFF2-40B4-BE49-F238E27FC236}">
                    <a16:creationId xmlns:a16="http://schemas.microsoft.com/office/drawing/2014/main" id="{59ED2035-E571-A4DE-C9F4-E5D4E911F3DE}"/>
                  </a:ext>
                </a:extLst>
              </p:cNvPr>
              <p:cNvSpPr>
                <a:spLocks noGrp="1"/>
              </p:cNvSpPr>
              <p:nvPr>
                <p:ph sz="half"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800" b="1"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Allineare le orbite         </a:t>
                </a:r>
                <a14:m>
                  <m:oMath xmlns:m="http://schemas.openxmlformats.org/officeDocument/2006/math">
                    <m:r>
                      <a:rPr kumimoji="0" lang="it-IT" sz="1800" b="1"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sSub>
                      <m:sSubPr>
                        <m:ctrlPr>
                          <a:rPr kumimoji="0" lang="en-GB"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𝛚</m:t>
                        </m:r>
                      </m:e>
                      <m: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𝒇</m:t>
                        </m:r>
                      </m:sub>
                    </m:sSub>
                  </m:oMath>
                </a14:m>
                <a:endParaRPr kumimoji="0" lang="it-IT" sz="1800" b="1"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Raggiungere il punto di cambio anomalia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it-IT" sz="1800" b="1" i="0" u="none" strike="noStrike" kern="1200" cap="none" spc="0" normalizeH="0" baseline="0" noProof="0" dirty="0">
                    <a:ln>
                      <a:noFill/>
                    </a:ln>
                    <a:solidFill>
                      <a:prstClr val="black"/>
                    </a:solidFill>
                    <a:effectLst/>
                    <a:uLnTx/>
                    <a:uFillTx/>
                    <a:latin typeface="Calibri" panose="020F0502020204030204"/>
                    <a:ea typeface="+mn-ea"/>
                    <a:cs typeface="+mn-cs"/>
                  </a:rPr>
                  <a:t>     </a:t>
                </a:r>
                <a14:m>
                  <m:oMath xmlns:m="http://schemas.openxmlformats.org/officeDocument/2006/math">
                    <m:sSub>
                      <m:sSubPr>
                        <m:ctrlPr>
                          <a:rPr kumimoji="0" lang="en-GB"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𝚫</m:t>
                        </m:r>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𝒕</m:t>
                        </m:r>
                      </m:e>
                      <m: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𝟒</m:t>
                        </m:r>
                      </m:sub>
                    </m:s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𝟐𝟕𝟕𝟕</m:t>
                    </m:r>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𝐬</m:t>
                    </m:r>
                  </m:oMath>
                </a14:m>
                <a:endParaRPr kumimoji="0" lang="it-IT" sz="1800" b="1"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Quarto impulso </a:t>
                </a:r>
                <a14:m>
                  <m:oMath xmlns:m="http://schemas.openxmlformats.org/officeDocument/2006/math">
                    <m:sSub>
                      <m:sSubPr>
                        <m:ctrlPr>
                          <a:rPr kumimoji="0" lang="en-GB"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𝚫</m:t>
                        </m:r>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𝐯</m:t>
                        </m:r>
                      </m:e>
                      <m: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𝟑</m:t>
                        </m:r>
                      </m:sub>
                    </m:s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m:rPr>
                        <m:nor/>
                      </m:rP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m:t>0.7105</m:t>
                    </m:r>
                    <m:f>
                      <m:fPr>
                        <m:ctrlPr>
                          <a:rPr kumimoji="0" lang="en-GB"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fPr>
                      <m:num>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𝐤𝐦</m:t>
                        </m:r>
                      </m:num>
                      <m:den>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𝐬</m:t>
                        </m:r>
                      </m:den>
                    </m:f>
                  </m:oMath>
                </a14:m>
                <a:endParaRPr kumimoji="0" lang="it-IT" sz="1800" b="1"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Orbita Finale: </a:t>
                </a:r>
                <a14:m>
                  <m:oMath xmlns:m="http://schemas.openxmlformats.org/officeDocument/2006/math">
                    <m:sSub>
                      <m:sSubPr>
                        <m:ctrlPr>
                          <a:rPr kumimoji="0" lang="en-GB"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𝛚</m:t>
                        </m:r>
                      </m:e>
                      <m: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𝒇</m:t>
                        </m:r>
                      </m:sub>
                    </m:sSub>
                  </m:oMath>
                </a14:m>
                <a:endParaRPr kumimoji="0" lang="it-IT" sz="1800" b="1"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Raggiungere la posizione finale</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a:t>
                </a:r>
                <a14:m>
                  <m:oMath xmlns:m="http://schemas.openxmlformats.org/officeDocument/2006/math">
                    <m:sSub>
                      <m:sSubPr>
                        <m:ctrlPr>
                          <a:rPr kumimoji="0" lang="en-GB"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𝛉</m:t>
                        </m:r>
                      </m:e>
                      <m:sub>
                        <m: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𝒇</m:t>
                        </m:r>
                      </m:sub>
                    </m:sSub>
                  </m:oMath>
                </a14:m>
                <a:endParaRPr kumimoji="0" lang="it-IT" sz="1800" b="1"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    </a:t>
                </a:r>
                <a14:m>
                  <m:oMath xmlns:m="http://schemas.openxmlformats.org/officeDocument/2006/math">
                    <m:sSub>
                      <m:sSubPr>
                        <m:ctrlPr>
                          <a:rPr kumimoji="0" lang="en-GB"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it-IT"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  </m:t>
                        </m:r>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𝚫</m:t>
                        </m:r>
                        <m: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𝒕</m:t>
                        </m:r>
                      </m:e>
                      <m: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𝟓</m:t>
                        </m:r>
                      </m:sub>
                    </m:sSub>
                    <m: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𝟔𝟑𝟏</m:t>
                    </m:r>
                    <m: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 </m:t>
                    </m:r>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𝐬</m:t>
                    </m:r>
                  </m:oMath>
                </a14:m>
                <a:endParaRPr kumimoji="0" lang="it-IT" sz="1800" b="1"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0" indent="0">
                  <a:buNone/>
                </a:pPr>
                <a:endParaRPr lang="it-IT" dirty="0"/>
              </a:p>
            </p:txBody>
          </p:sp>
        </mc:Choice>
        <mc:Fallback xmlns="">
          <p:sp>
            <p:nvSpPr>
              <p:cNvPr id="3" name="Segnaposto contenuto 2">
                <a:extLst>
                  <a:ext uri="{FF2B5EF4-FFF2-40B4-BE49-F238E27FC236}">
                    <a16:creationId xmlns:a16="http://schemas.microsoft.com/office/drawing/2014/main" id="{59ED2035-E571-A4DE-C9F4-E5D4E911F3DE}"/>
                  </a:ext>
                </a:extLst>
              </p:cNvPr>
              <p:cNvSpPr>
                <a:spLocks noGrp="1" noRot="1" noChangeAspect="1" noMove="1" noResize="1" noEditPoints="1" noAdjustHandles="1" noChangeArrowheads="1" noChangeShapeType="1" noTextEdit="1"/>
              </p:cNvSpPr>
              <p:nvPr>
                <p:ph sz="half" idx="1"/>
              </p:nvPr>
            </p:nvSpPr>
            <p:spPr>
              <a:blipFill>
                <a:blip r:embed="rId3"/>
                <a:stretch>
                  <a:fillRect l="-1059" t="-500"/>
                </a:stretch>
              </a:blipFill>
            </p:spPr>
            <p:txBody>
              <a:bodyPr/>
              <a:lstStyle/>
              <a:p>
                <a:r>
                  <a:rPr lang="it-IT">
                    <a:noFill/>
                  </a:rPr>
                  <a:t> </a:t>
                </a:r>
              </a:p>
            </p:txBody>
          </p:sp>
        </mc:Fallback>
      </mc:AlternateContent>
      <p:pic>
        <p:nvPicPr>
          <p:cNvPr id="8" name="Segnaposto contenuto 7">
            <a:extLst>
              <a:ext uri="{FF2B5EF4-FFF2-40B4-BE49-F238E27FC236}">
                <a16:creationId xmlns:a16="http://schemas.microsoft.com/office/drawing/2014/main" id="{1AB982F6-E6A5-A20B-186D-DEE0FFACE3F8}"/>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6172200" y="1416179"/>
            <a:ext cx="5181600" cy="4644767"/>
          </a:xfrm>
        </p:spPr>
      </p:pic>
      <p:sp>
        <p:nvSpPr>
          <p:cNvPr id="5" name="Segnaposto piè di pagina 4">
            <a:extLst>
              <a:ext uri="{FF2B5EF4-FFF2-40B4-BE49-F238E27FC236}">
                <a16:creationId xmlns:a16="http://schemas.microsoft.com/office/drawing/2014/main" id="{C2C80541-3576-32E9-9D8F-F102284C2FC7}"/>
              </a:ext>
            </a:extLst>
          </p:cNvPr>
          <p:cNvSpPr>
            <a:spLocks noGrp="1"/>
          </p:cNvSpPr>
          <p:nvPr>
            <p:ph type="ftr" sz="quarter" idx="11"/>
          </p:nvPr>
        </p:nvSpPr>
        <p:spPr/>
        <p:txBody>
          <a:bodyPr/>
          <a:lstStyle/>
          <a:p>
            <a:r>
              <a:rPr lang="it-IT"/>
              <a:t>Prova finale: Introduzione all’Analisi di Missioni Spaziali</a:t>
            </a:r>
          </a:p>
        </p:txBody>
      </p:sp>
      <p:sp>
        <p:nvSpPr>
          <p:cNvPr id="6" name="Segnaposto numero diapositiva 5">
            <a:extLst>
              <a:ext uri="{FF2B5EF4-FFF2-40B4-BE49-F238E27FC236}">
                <a16:creationId xmlns:a16="http://schemas.microsoft.com/office/drawing/2014/main" id="{BE79307B-FAF8-F89E-04FA-6409C231BB5E}"/>
              </a:ext>
            </a:extLst>
          </p:cNvPr>
          <p:cNvSpPr>
            <a:spLocks noGrp="1"/>
          </p:cNvSpPr>
          <p:nvPr>
            <p:ph type="sldNum" sz="quarter" idx="12"/>
          </p:nvPr>
        </p:nvSpPr>
        <p:spPr/>
        <p:txBody>
          <a:bodyPr/>
          <a:lstStyle/>
          <a:p>
            <a:fld id="{07ED6331-BE36-4EB0-BAD8-FC72B96BFAEC}" type="slidenum">
              <a:rPr lang="it-IT" smtClean="0"/>
              <a:pPr/>
              <a:t>8</a:t>
            </a:fld>
            <a:endParaRPr lang="it-IT"/>
          </a:p>
        </p:txBody>
      </p:sp>
      <p:sp>
        <p:nvSpPr>
          <p:cNvPr id="9" name="Ovale 8">
            <a:extLst>
              <a:ext uri="{FF2B5EF4-FFF2-40B4-BE49-F238E27FC236}">
                <a16:creationId xmlns:a16="http://schemas.microsoft.com/office/drawing/2014/main" id="{98E60821-7849-FDA2-3BD8-1D23ED4E516E}"/>
              </a:ext>
            </a:extLst>
          </p:cNvPr>
          <p:cNvSpPr/>
          <p:nvPr/>
        </p:nvSpPr>
        <p:spPr>
          <a:xfrm>
            <a:off x="4611548" y="2865683"/>
            <a:ext cx="152400" cy="152400"/>
          </a:xfrm>
          <a:prstGeom prst="ellipse">
            <a:avLst/>
          </a:prstGeom>
          <a:solidFill>
            <a:srgbClr val="0000FF"/>
          </a:solidFill>
          <a:ln>
            <a:solidFill>
              <a:schemeClr val="tx1"/>
            </a:solidFill>
          </a:ln>
        </p:spPr>
        <p:style>
          <a:lnRef idx="0">
            <a:scrgbClr r="0" g="0" b="0"/>
          </a:lnRef>
          <a:fillRef idx="0">
            <a:scrgbClr r="0" g="0" b="0"/>
          </a:fillRef>
          <a:effectRef idx="0">
            <a:scrgbClr r="0" g="0" b="0"/>
          </a:effectRef>
          <a:fontRef idx="minor">
            <a:schemeClr val="dk1"/>
          </a:fontRef>
        </p:style>
        <p:txBody>
          <a:bodyPr rtlCol="0" anchor="ctr"/>
          <a:lstStyle/>
          <a:p>
            <a:pPr algn="ctr"/>
            <a:endParaRPr lang="it-IT">
              <a:solidFill>
                <a:srgbClr val="FF00FF"/>
              </a:solidFill>
            </a:endParaRPr>
          </a:p>
        </p:txBody>
      </p:sp>
    </p:spTree>
    <p:extLst>
      <p:ext uri="{BB962C8B-B14F-4D97-AF65-F5344CB8AC3E}">
        <p14:creationId xmlns:p14="http://schemas.microsoft.com/office/powerpoint/2010/main" val="39693209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olo 6">
            <a:extLst>
              <a:ext uri="{FF2B5EF4-FFF2-40B4-BE49-F238E27FC236}">
                <a16:creationId xmlns:a16="http://schemas.microsoft.com/office/drawing/2014/main" id="{A0313898-B5E6-FD16-BB64-5BEEB3FDD8E3}"/>
              </a:ext>
            </a:extLst>
          </p:cNvPr>
          <p:cNvSpPr>
            <a:spLocks noGrp="1"/>
          </p:cNvSpPr>
          <p:nvPr>
            <p:ph type="title"/>
          </p:nvPr>
        </p:nvSpPr>
        <p:spPr>
          <a:xfrm>
            <a:off x="838200" y="415400"/>
            <a:ext cx="8044766" cy="590931"/>
          </a:xfrm>
        </p:spPr>
        <p:txBody>
          <a:bodyPr/>
          <a:lstStyle/>
          <a:p>
            <a:r>
              <a:rPr lang="it-IT" dirty="0"/>
              <a:t>Confronto costi con altre strategie standard</a:t>
            </a:r>
          </a:p>
        </p:txBody>
      </p:sp>
      <p:sp>
        <p:nvSpPr>
          <p:cNvPr id="5" name="Segnaposto piè di pagina 4">
            <a:extLst>
              <a:ext uri="{FF2B5EF4-FFF2-40B4-BE49-F238E27FC236}">
                <a16:creationId xmlns:a16="http://schemas.microsoft.com/office/drawing/2014/main" id="{D5E884A7-5549-F7F3-E6D5-5069F596DE9A}"/>
              </a:ext>
            </a:extLst>
          </p:cNvPr>
          <p:cNvSpPr>
            <a:spLocks noGrp="1"/>
          </p:cNvSpPr>
          <p:nvPr>
            <p:ph type="ftr" sz="quarter" idx="11"/>
          </p:nvPr>
        </p:nvSpPr>
        <p:spPr/>
        <p:txBody>
          <a:bodyPr/>
          <a:lstStyle/>
          <a:p>
            <a:r>
              <a:rPr lang="it-IT" dirty="0"/>
              <a:t>Prova finale: Introduzione all’Analisi di Missioni Spaziali</a:t>
            </a:r>
          </a:p>
        </p:txBody>
      </p:sp>
      <p:sp>
        <p:nvSpPr>
          <p:cNvPr id="6" name="Segnaposto numero diapositiva 5">
            <a:extLst>
              <a:ext uri="{FF2B5EF4-FFF2-40B4-BE49-F238E27FC236}">
                <a16:creationId xmlns:a16="http://schemas.microsoft.com/office/drawing/2014/main" id="{9B3CD20C-570A-3F05-4666-E881C484C53F}"/>
              </a:ext>
            </a:extLst>
          </p:cNvPr>
          <p:cNvSpPr>
            <a:spLocks noGrp="1"/>
          </p:cNvSpPr>
          <p:nvPr>
            <p:ph type="sldNum" sz="quarter" idx="12"/>
          </p:nvPr>
        </p:nvSpPr>
        <p:spPr/>
        <p:txBody>
          <a:bodyPr/>
          <a:lstStyle/>
          <a:p>
            <a:fld id="{07ED6331-BE36-4EB0-BAD8-FC72B96BFAEC}" type="slidenum">
              <a:rPr lang="it-IT" smtClean="0"/>
              <a:pPr/>
              <a:t>9</a:t>
            </a:fld>
            <a:endParaRPr lang="it-IT" dirty="0"/>
          </a:p>
        </p:txBody>
      </p:sp>
      <p:graphicFrame>
        <p:nvGraphicFramePr>
          <p:cNvPr id="10" name="Grafico 9">
            <a:extLst>
              <a:ext uri="{FF2B5EF4-FFF2-40B4-BE49-F238E27FC236}">
                <a16:creationId xmlns:a16="http://schemas.microsoft.com/office/drawing/2014/main" id="{743E8DD0-DB6E-DFBF-6778-5B645EA477D7}"/>
              </a:ext>
            </a:extLst>
          </p:cNvPr>
          <p:cNvGraphicFramePr/>
          <p:nvPr>
            <p:extLst>
              <p:ext uri="{D42A27DB-BD31-4B8C-83A1-F6EECF244321}">
                <p14:modId xmlns:p14="http://schemas.microsoft.com/office/powerpoint/2010/main" val="3877779811"/>
              </p:ext>
            </p:extLst>
          </p:nvPr>
        </p:nvGraphicFramePr>
        <p:xfrm>
          <a:off x="500015" y="1043732"/>
          <a:ext cx="7533642" cy="3366222"/>
        </p:xfrm>
        <a:graphic>
          <a:graphicData uri="http://schemas.openxmlformats.org/drawingml/2006/chart">
            <c:chart xmlns:c="http://schemas.openxmlformats.org/drawingml/2006/chart" xmlns:r="http://schemas.openxmlformats.org/officeDocument/2006/relationships" r:id="rId3"/>
          </a:graphicData>
        </a:graphic>
      </p:graphicFrame>
      <p:sp>
        <p:nvSpPr>
          <p:cNvPr id="2" name="CasellaDiTesto 1">
            <a:extLst>
              <a:ext uri="{FF2B5EF4-FFF2-40B4-BE49-F238E27FC236}">
                <a16:creationId xmlns:a16="http://schemas.microsoft.com/office/drawing/2014/main" id="{5001EC82-1654-9E4C-0774-B97601E448B0}"/>
              </a:ext>
            </a:extLst>
          </p:cNvPr>
          <p:cNvSpPr txBox="1"/>
          <p:nvPr/>
        </p:nvSpPr>
        <p:spPr>
          <a:xfrm>
            <a:off x="8141579" y="1043731"/>
            <a:ext cx="3288421" cy="4770537"/>
          </a:xfrm>
          <a:prstGeom prst="rect">
            <a:avLst/>
          </a:prstGeom>
          <a:noFill/>
        </p:spPr>
        <p:txBody>
          <a:bodyPr wrap="square" rtlCol="0">
            <a:spAutoFit/>
          </a:bodyPr>
          <a:lstStyle/>
          <a:p>
            <a:r>
              <a:rPr lang="it-IT" sz="1600" b="1" dirty="0">
                <a:effectLst/>
                <a:ea typeface="Times New Roman" panose="02020603050405020304" pitchFamily="18" charset="0"/>
              </a:rPr>
              <a:t>Cambio Piano</a:t>
            </a:r>
            <a:r>
              <a:rPr lang="it-IT" sz="1600" dirty="0">
                <a:effectLst/>
                <a:ea typeface="Times New Roman" panose="02020603050405020304" pitchFamily="18" charset="0"/>
              </a:rPr>
              <a:t>: risparmia fino al 13,6% di </a:t>
            </a:r>
            <a:r>
              <a:rPr lang="en-GB" sz="1600" dirty="0">
                <a:effectLst/>
                <a:ea typeface="Times New Roman" panose="02020603050405020304" pitchFamily="18" charset="0"/>
              </a:rPr>
              <a:t>Δ</a:t>
            </a:r>
            <a:r>
              <a:rPr lang="it-IT" sz="1600" dirty="0">
                <a:effectLst/>
                <a:ea typeface="Times New Roman" panose="02020603050405020304" pitchFamily="18" charset="0"/>
              </a:rPr>
              <a:t>v utilizzato per il cambio inclinazione.</a:t>
            </a:r>
          </a:p>
          <a:p>
            <a:r>
              <a:rPr lang="it-IT" sz="1600" dirty="0">
                <a:effectLst/>
                <a:ea typeface="Times New Roman" panose="02020603050405020304" pitchFamily="18" charset="0"/>
              </a:rPr>
              <a:t> </a:t>
            </a:r>
          </a:p>
          <a:p>
            <a:r>
              <a:rPr lang="it-IT" sz="1600" b="1" dirty="0">
                <a:effectLst/>
                <a:ea typeface="Times New Roman" panose="02020603050405020304" pitchFamily="18" charset="0"/>
              </a:rPr>
              <a:t>Bitangente PA: </a:t>
            </a:r>
            <a:r>
              <a:rPr lang="it-IT" sz="1600" dirty="0">
                <a:effectLst/>
                <a:ea typeface="Times New Roman" panose="02020603050405020304" pitchFamily="18" charset="0"/>
              </a:rPr>
              <a:t>riduzione di </a:t>
            </a:r>
            <a:r>
              <a:rPr lang="it-IT" sz="1600" dirty="0" err="1">
                <a:effectLst/>
                <a:ea typeface="Times New Roman" panose="02020603050405020304" pitchFamily="18" charset="0"/>
              </a:rPr>
              <a:t>Δv</a:t>
            </a:r>
            <a:r>
              <a:rPr lang="it-IT" sz="1600" dirty="0">
                <a:effectLst/>
                <a:ea typeface="Times New Roman" panose="02020603050405020304" pitchFamily="18" charset="0"/>
              </a:rPr>
              <a:t> fino al 34,7% rispetto alle altre manovre bitangenti. </a:t>
            </a:r>
          </a:p>
          <a:p>
            <a:r>
              <a:rPr lang="it-IT" sz="1600" dirty="0">
                <a:effectLst/>
                <a:ea typeface="Times New Roman" panose="02020603050405020304" pitchFamily="18" charset="0"/>
              </a:rPr>
              <a:t> </a:t>
            </a:r>
          </a:p>
          <a:p>
            <a:r>
              <a:rPr lang="it-IT" sz="1600" b="1" dirty="0">
                <a:effectLst/>
                <a:ea typeface="Times New Roman" panose="02020603050405020304" pitchFamily="18" charset="0"/>
              </a:rPr>
              <a:t>Cambio di anomalia del pericentro: </a:t>
            </a:r>
            <a:r>
              <a:rPr lang="it-IT" sz="1600" dirty="0">
                <a:effectLst/>
                <a:ea typeface="Times New Roman" panose="02020603050405020304" pitchFamily="18" charset="0"/>
              </a:rPr>
              <a:t>maggiore del 90,8% di quello più basso</a:t>
            </a:r>
            <a:r>
              <a:rPr lang="it-IT" sz="1600" dirty="0">
                <a:ea typeface="Times New Roman" panose="02020603050405020304" pitchFamily="18" charset="0"/>
              </a:rPr>
              <a:t>, ma minore del 74,8% rispetto al maggiore</a:t>
            </a:r>
          </a:p>
          <a:p>
            <a:endParaRPr lang="it-IT" sz="1600" dirty="0">
              <a:ea typeface="Times New Roman" panose="02020603050405020304" pitchFamily="18" charset="0"/>
            </a:endParaRPr>
          </a:p>
          <a:p>
            <a:r>
              <a:rPr lang="en-GB" sz="1600" b="1" dirty="0">
                <a:ea typeface="Times New Roman" panose="02020603050405020304" pitchFamily="18" charset="0"/>
              </a:rPr>
              <a:t>Δ</a:t>
            </a:r>
            <a:r>
              <a:rPr lang="it-IT" sz="1600" b="1" dirty="0">
                <a:ea typeface="Times New Roman" panose="02020603050405020304" pitchFamily="18" charset="0"/>
              </a:rPr>
              <a:t>v: </a:t>
            </a:r>
            <a:r>
              <a:rPr lang="it-IT" sz="1600" dirty="0">
                <a:ea typeface="Times New Roman" panose="02020603050405020304" pitchFamily="18" charset="0"/>
              </a:rPr>
              <a:t>fino al 27,3% inferiore rispetto alle altre strategie </a:t>
            </a:r>
          </a:p>
          <a:p>
            <a:endParaRPr lang="it-IT" sz="1600" dirty="0">
              <a:effectLst/>
              <a:ea typeface="Times New Roman" panose="02020603050405020304" pitchFamily="18" charset="0"/>
            </a:endParaRPr>
          </a:p>
          <a:p>
            <a:r>
              <a:rPr lang="en-GB" sz="1600" b="1" dirty="0">
                <a:effectLst/>
                <a:ea typeface="Times New Roman" panose="02020603050405020304" pitchFamily="18" charset="0"/>
              </a:rPr>
              <a:t>Δ</a:t>
            </a:r>
            <a:r>
              <a:rPr lang="it-IT" sz="1600" b="1" dirty="0">
                <a:ea typeface="Times New Roman" panose="02020603050405020304" pitchFamily="18" charset="0"/>
              </a:rPr>
              <a:t>t: </a:t>
            </a:r>
            <a:r>
              <a:rPr lang="it-IT" sz="1600" dirty="0">
                <a:effectLst/>
                <a:ea typeface="Times New Roman" panose="02020603050405020304" pitchFamily="18" charset="0"/>
              </a:rPr>
              <a:t>superiore fino al 21,5% rispetto ad altre strategie (maggiore perché le orbite sono più larghe per ridurre </a:t>
            </a:r>
            <a:r>
              <a:rPr lang="it-IT" sz="1600" dirty="0" err="1">
                <a:effectLst/>
                <a:ea typeface="Times New Roman" panose="02020603050405020304" pitchFamily="18" charset="0"/>
              </a:rPr>
              <a:t>Δv</a:t>
            </a:r>
            <a:r>
              <a:rPr lang="it-IT" sz="1600" dirty="0">
                <a:effectLst/>
                <a:ea typeface="Times New Roman" panose="02020603050405020304" pitchFamily="18" charset="0"/>
              </a:rPr>
              <a:t>) </a:t>
            </a:r>
          </a:p>
        </p:txBody>
      </p:sp>
      <p:graphicFrame>
        <p:nvGraphicFramePr>
          <p:cNvPr id="4" name="Grafico 3">
            <a:extLst>
              <a:ext uri="{FF2B5EF4-FFF2-40B4-BE49-F238E27FC236}">
                <a16:creationId xmlns:a16="http://schemas.microsoft.com/office/drawing/2014/main" id="{6D2E0F78-5CBC-7549-65BC-F822B6D522E6}"/>
              </a:ext>
            </a:extLst>
          </p:cNvPr>
          <p:cNvGraphicFramePr/>
          <p:nvPr/>
        </p:nvGraphicFramePr>
        <p:xfrm>
          <a:off x="500015" y="4223579"/>
          <a:ext cx="7533642" cy="1992026"/>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3042670274"/>
      </p:ext>
    </p:extLst>
  </p:cSld>
  <p:clrMapOvr>
    <a:masterClrMapping/>
  </p:clrMapOvr>
</p:sld>
</file>

<file path=ppt/theme/theme1.xml><?xml version="1.0" encoding="utf-8"?>
<a:theme xmlns:a="http://schemas.openxmlformats.org/drawingml/2006/main" name="Tema di Office">
  <a:themeElements>
    <a:clrScheme name="Tema di Offic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Tema di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i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16_9.potx" id="{9028D12E-4698-460D-824D-AD461CD1569E}" vid="{D7B95847-5DAD-4711-9116-3A0FE63320D9}"/>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TM16401371[[fn=Atlante]]</Template>
  <TotalTime>848</TotalTime>
  <Words>2346</Words>
  <Application>Microsoft Office PowerPoint</Application>
  <PresentationFormat>Widescreen</PresentationFormat>
  <Paragraphs>268</Paragraphs>
  <Slides>23</Slides>
  <Notes>12</Notes>
  <HiddenSlides>0</HiddenSlides>
  <MMClips>0</MMClips>
  <ScaleCrop>false</ScaleCrop>
  <HeadingPairs>
    <vt:vector size="6" baseType="variant">
      <vt:variant>
        <vt:lpstr>Caratteri utilizzati</vt:lpstr>
      </vt:variant>
      <vt:variant>
        <vt:i4>5</vt:i4>
      </vt:variant>
      <vt:variant>
        <vt:lpstr>Tema</vt:lpstr>
      </vt:variant>
      <vt:variant>
        <vt:i4>1</vt:i4>
      </vt:variant>
      <vt:variant>
        <vt:lpstr>Titoli diapositive</vt:lpstr>
      </vt:variant>
      <vt:variant>
        <vt:i4>23</vt:i4>
      </vt:variant>
    </vt:vector>
  </HeadingPairs>
  <TitlesOfParts>
    <vt:vector size="29" baseType="lpstr">
      <vt:lpstr>Arial</vt:lpstr>
      <vt:lpstr>Calibri</vt:lpstr>
      <vt:lpstr>Calibri Light</vt:lpstr>
      <vt:lpstr>Cambria Math</vt:lpstr>
      <vt:lpstr>Times New Roman</vt:lpstr>
      <vt:lpstr>Tema di Office</vt:lpstr>
      <vt:lpstr>Gruppo C13</vt:lpstr>
      <vt:lpstr>Introduzione</vt:lpstr>
      <vt:lpstr>Orbita iniziale</vt:lpstr>
      <vt:lpstr>Orbita finale</vt:lpstr>
      <vt:lpstr>Strategia Standard</vt:lpstr>
      <vt:lpstr>Strategia Standard: manovra bitangente PA</vt:lpstr>
      <vt:lpstr>Strategia Standard: cambio piano</vt:lpstr>
      <vt:lpstr>Strategia Standard: cambio anomalia del pericentro</vt:lpstr>
      <vt:lpstr>Confronto costi con altre strategie standard</vt:lpstr>
      <vt:lpstr>Alternativa 1</vt:lpstr>
      <vt:lpstr>Alternativa 2: Strategia Secante</vt:lpstr>
      <vt:lpstr>Alternativa 2: Strategia Secante</vt:lpstr>
      <vt:lpstr>Alternativa 2: trovare la manovra che minimizzi il costo</vt:lpstr>
      <vt:lpstr>Alternativa 2: considerazioni sulla strategia trovata</vt:lpstr>
      <vt:lpstr>Alternativa 2: confronto con la precedente strategia</vt:lpstr>
      <vt:lpstr>Alternativa 3: Strategia Tangente</vt:lpstr>
      <vt:lpstr>Alternativa 3: manovra tangente in punto arbitrario</vt:lpstr>
      <vt:lpstr>Alternativa 3: manovra tangente in punto arbitrario</vt:lpstr>
      <vt:lpstr>Alternativa 3: manovra di cambio piano</vt:lpstr>
      <vt:lpstr>Alternativa 3: manovra bitangente AP</vt:lpstr>
      <vt:lpstr>Conclusioni</vt:lpstr>
      <vt:lpstr>Conclusioni</vt:lpstr>
      <vt:lpstr>Conclusioni</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Gruppo C13</dc:title>
  <dc:creator>Alex Cristian Turcu</dc:creator>
  <cp:lastModifiedBy>Silvia Pala</cp:lastModifiedBy>
  <cp:revision>16</cp:revision>
  <dcterms:created xsi:type="dcterms:W3CDTF">2023-01-04T14:38:41Z</dcterms:created>
  <dcterms:modified xsi:type="dcterms:W3CDTF">2023-01-08T15:03:39Z</dcterms:modified>
</cp:coreProperties>
</file>